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34"/>
  </p:notesMasterIdLst>
  <p:handoutMasterIdLst>
    <p:handoutMasterId r:id="rId35"/>
  </p:handoutMasterIdLst>
  <p:sldIdLst>
    <p:sldId id="256" r:id="rId2"/>
    <p:sldId id="315" r:id="rId3"/>
    <p:sldId id="326" r:id="rId4"/>
    <p:sldId id="282" r:id="rId5"/>
    <p:sldId id="283" r:id="rId6"/>
    <p:sldId id="324" r:id="rId7"/>
    <p:sldId id="284" r:id="rId8"/>
    <p:sldId id="325" r:id="rId9"/>
    <p:sldId id="327" r:id="rId10"/>
    <p:sldId id="328" r:id="rId11"/>
    <p:sldId id="345" r:id="rId12"/>
    <p:sldId id="329" r:id="rId13"/>
    <p:sldId id="331" r:id="rId14"/>
    <p:sldId id="338" r:id="rId15"/>
    <p:sldId id="339" r:id="rId16"/>
    <p:sldId id="335" r:id="rId17"/>
    <p:sldId id="340" r:id="rId18"/>
    <p:sldId id="343" r:id="rId19"/>
    <p:sldId id="342" r:id="rId20"/>
    <p:sldId id="341" r:id="rId21"/>
    <p:sldId id="344" r:id="rId22"/>
    <p:sldId id="346" r:id="rId23"/>
    <p:sldId id="347" r:id="rId24"/>
    <p:sldId id="348" r:id="rId25"/>
    <p:sldId id="349" r:id="rId26"/>
    <p:sldId id="350" r:id="rId27"/>
    <p:sldId id="352" r:id="rId28"/>
    <p:sldId id="353" r:id="rId29"/>
    <p:sldId id="354" r:id="rId30"/>
    <p:sldId id="355" r:id="rId31"/>
    <p:sldId id="351" r:id="rId32"/>
    <p:sldId id="356" r:id="rId33"/>
  </p:sldIdLst>
  <p:sldSz cx="9144000" cy="6858000" type="screen4x3"/>
  <p:notesSz cx="6858000" cy="9144000"/>
  <p:embeddedFontLst>
    <p:embeddedFont>
      <p:font typeface="Calibri" panose="020F0502020204030204" pitchFamily="34" charset="0"/>
      <p:regular r:id="rId36"/>
      <p:bold r:id="rId37"/>
      <p:italic r:id="rId38"/>
      <p:boldItalic r:id="rId39"/>
    </p:embeddedFont>
    <p:embeddedFont>
      <p:font typeface="Calibri Light" panose="020F0302020204030204" pitchFamily="34" charset="0"/>
      <p:regular r:id="rId40"/>
      <p:italic r:id="rId41"/>
    </p:embeddedFont>
    <p:embeddedFont>
      <p:font typeface="Open Sans" panose="020B0606030504020204" pitchFamily="34" charset="0"/>
      <p:regular r:id="rId42"/>
      <p:bold r:id="rId43"/>
      <p:italic r:id="rId44"/>
      <p:boldItalic r:id="rId45"/>
    </p:embeddedFont>
    <p:embeddedFont>
      <p:font typeface="Open Sans Light" panose="020B0306030504020204" pitchFamily="34" charset="0"/>
      <p:regular r:id="rId46"/>
      <p:italic r:id="rId47"/>
    </p:embeddedFont>
  </p:embeddedFontLst>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1BB"/>
    <a:srgbClr val="0C0C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716" autoAdjust="0"/>
    <p:restoredTop sz="84302"/>
  </p:normalViewPr>
  <p:slideViewPr>
    <p:cSldViewPr snapToGrid="0">
      <p:cViewPr varScale="1">
        <p:scale>
          <a:sx n="126" d="100"/>
          <a:sy n="126" d="100"/>
        </p:scale>
        <p:origin x="1512" y="19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71" d="100"/>
          <a:sy n="71" d="100"/>
        </p:scale>
        <p:origin x="3222"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43" Type="http://schemas.openxmlformats.org/officeDocument/2006/relationships/font" Target="fonts/font8.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C1D8630-9237-4BE7-9AFA-F1C8E44CEE44}" type="datetimeFigureOut">
              <a:rPr lang="it-IT" smtClean="0"/>
              <a:t>28/06/23</a:t>
            </a:fld>
            <a:endParaRPr lang="it-IT"/>
          </a:p>
        </p:txBody>
      </p:sp>
      <p:sp>
        <p:nvSpPr>
          <p:cNvPr id="4" name="Segnaposto piè di pa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5" name="Segnaposto numero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ED67E5A-45CA-4EDD-AEBA-067149AFF583}" type="slidenum">
              <a:rPr lang="it-IT" smtClean="0"/>
              <a:t>‹#›</a:t>
            </a:fld>
            <a:endParaRPr lang="it-IT"/>
          </a:p>
        </p:txBody>
      </p:sp>
    </p:spTree>
    <p:extLst>
      <p:ext uri="{BB962C8B-B14F-4D97-AF65-F5344CB8AC3E}">
        <p14:creationId xmlns:p14="http://schemas.microsoft.com/office/powerpoint/2010/main" val="2693379948"/>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jpeg>
</file>

<file path=ppt/media/image12.png>
</file>

<file path=ppt/media/image13.png>
</file>

<file path=ppt/media/image14.png>
</file>

<file path=ppt/media/image15.png>
</file>

<file path=ppt/media/image16.gif>
</file>

<file path=ppt/media/image17.png>
</file>

<file path=ppt/media/image18.png>
</file>

<file path=ppt/media/image19.png>
</file>

<file path=ppt/media/image2.png>
</file>

<file path=ppt/media/image20.png>
</file>

<file path=ppt/media/image21.png>
</file>

<file path=ppt/media/image22.gif>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gif>
</file>

<file path=ppt/media/image34.jpeg>
</file>

<file path=ppt/media/image35.jpe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3F9ACC-C21F-4FB7-9E0A-95AB9ECDE2E6}" type="datetimeFigureOut">
              <a:rPr lang="it-IT" smtClean="0"/>
              <a:t>28/06/23</a:t>
            </a:fld>
            <a:endParaRPr lang="it-IT"/>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94DCD6-DEC0-4D63-A891-EB2CCC98DDA2}" type="slidenum">
              <a:rPr lang="it-IT" smtClean="0"/>
              <a:t>‹#›</a:t>
            </a:fld>
            <a:endParaRPr lang="it-IT"/>
          </a:p>
        </p:txBody>
      </p:sp>
    </p:spTree>
    <p:extLst>
      <p:ext uri="{BB962C8B-B14F-4D97-AF65-F5344CB8AC3E}">
        <p14:creationId xmlns:p14="http://schemas.microsoft.com/office/powerpoint/2010/main" val="4151577077"/>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Tree>
    <p:extLst>
      <p:ext uri="{BB962C8B-B14F-4D97-AF65-F5344CB8AC3E}">
        <p14:creationId xmlns:p14="http://schemas.microsoft.com/office/powerpoint/2010/main" val="38631459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Cosa c’è veramente dietro?</a:t>
            </a:r>
            <a:endParaRPr lang="en-IT" dirty="0"/>
          </a:p>
        </p:txBody>
      </p:sp>
    </p:spTree>
    <p:extLst>
      <p:ext uri="{BB962C8B-B14F-4D97-AF65-F5344CB8AC3E}">
        <p14:creationId xmlns:p14="http://schemas.microsoft.com/office/powerpoint/2010/main" val="36090465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Per non parlare delle domande che dobbiamo farci…</a:t>
            </a:r>
            <a:endParaRPr lang="en-IT" dirty="0"/>
          </a:p>
        </p:txBody>
      </p:sp>
    </p:spTree>
    <p:extLst>
      <p:ext uri="{BB962C8B-B14F-4D97-AF65-F5344CB8AC3E}">
        <p14:creationId xmlns:p14="http://schemas.microsoft.com/office/powerpoint/2010/main" val="37477175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Per non parlare delle domande che dobbiamo farci…</a:t>
            </a:r>
            <a:endParaRPr lang="en-IT" dirty="0"/>
          </a:p>
        </p:txBody>
      </p:sp>
    </p:spTree>
    <p:extLst>
      <p:ext uri="{BB962C8B-B14F-4D97-AF65-F5344CB8AC3E}">
        <p14:creationId xmlns:p14="http://schemas.microsoft.com/office/powerpoint/2010/main" val="37920378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Per non parlare delle domande che dobbiamo farci…</a:t>
            </a:r>
            <a:endParaRPr lang="en-IT" dirty="0"/>
          </a:p>
        </p:txBody>
      </p:sp>
    </p:spTree>
    <p:extLst>
      <p:ext uri="{BB962C8B-B14F-4D97-AF65-F5344CB8AC3E}">
        <p14:creationId xmlns:p14="http://schemas.microsoft.com/office/powerpoint/2010/main" val="30955258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Per non parlare delle domande che dobbiamo farci…</a:t>
            </a:r>
            <a:endParaRPr lang="en-IT" dirty="0"/>
          </a:p>
        </p:txBody>
      </p:sp>
    </p:spTree>
    <p:extLst>
      <p:ext uri="{BB962C8B-B14F-4D97-AF65-F5344CB8AC3E}">
        <p14:creationId xmlns:p14="http://schemas.microsoft.com/office/powerpoint/2010/main" val="19673991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Per non parlare delle domande che dobbiamo farci…</a:t>
            </a:r>
            <a:endParaRPr lang="en-IT" dirty="0"/>
          </a:p>
        </p:txBody>
      </p:sp>
    </p:spTree>
    <p:extLst>
      <p:ext uri="{BB962C8B-B14F-4D97-AF65-F5344CB8AC3E}">
        <p14:creationId xmlns:p14="http://schemas.microsoft.com/office/powerpoint/2010/main" val="3708380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T" dirty="0"/>
              <a:t>Non è obiettivo di questo workshop scendere nei singoli dettagli… Però vogliamo chiederci.. </a:t>
            </a:r>
            <a:r>
              <a:rPr lang="en-GB" dirty="0"/>
              <a:t>Q</a:t>
            </a:r>
            <a:r>
              <a:rPr lang="en-IT" dirty="0"/>
              <a:t>ual’è l’alternativa più semplice ed economica per rilasciare un monolite?</a:t>
            </a:r>
          </a:p>
        </p:txBody>
      </p:sp>
    </p:spTree>
    <p:extLst>
      <p:ext uri="{BB962C8B-B14F-4D97-AF65-F5344CB8AC3E}">
        <p14:creationId xmlns:p14="http://schemas.microsoft.com/office/powerpoint/2010/main" val="10003659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Una volta che avete una Docker image ed un cloud provider, di solito avete delle soluzioni che vi permettono di fare dei </a:t>
            </a:r>
            <a:r>
              <a:rPr lang="it-IT" dirty="0" err="1"/>
              <a:t>deploy</a:t>
            </a:r>
            <a:r>
              <a:rPr lang="it-IT" dirty="0"/>
              <a:t> super easy senza </a:t>
            </a:r>
            <a:r>
              <a:rPr lang="it-IT" dirty="0" err="1"/>
              <a:t>kubernetes</a:t>
            </a:r>
            <a:r>
              <a:rPr lang="it-IT" dirty="0"/>
              <a:t>. Un esempio?</a:t>
            </a:r>
            <a:endParaRPr lang="en-IT" dirty="0"/>
          </a:p>
        </p:txBody>
      </p:sp>
    </p:spTree>
    <p:extLst>
      <p:ext uri="{BB962C8B-B14F-4D97-AF65-F5344CB8AC3E}">
        <p14:creationId xmlns:p14="http://schemas.microsoft.com/office/powerpoint/2010/main" val="24249032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Una volta che avete una Docker image ed un cloud provider, di solito avete delle soluzioni che vi permettono di fare dei </a:t>
            </a:r>
            <a:r>
              <a:rPr lang="it-IT" dirty="0" err="1"/>
              <a:t>deploy</a:t>
            </a:r>
            <a:r>
              <a:rPr lang="it-IT" dirty="0"/>
              <a:t> super easy senza </a:t>
            </a:r>
            <a:r>
              <a:rPr lang="it-IT" dirty="0" err="1"/>
              <a:t>kubernetes</a:t>
            </a:r>
            <a:r>
              <a:rPr lang="it-IT" dirty="0"/>
              <a:t>. Un esempio?</a:t>
            </a:r>
            <a:endParaRPr lang="en-IT" dirty="0"/>
          </a:p>
        </p:txBody>
      </p:sp>
    </p:spTree>
    <p:extLst>
      <p:ext uri="{BB962C8B-B14F-4D97-AF65-F5344CB8AC3E}">
        <p14:creationId xmlns:p14="http://schemas.microsoft.com/office/powerpoint/2010/main" val="29994554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Proviamo a </a:t>
            </a:r>
            <a:r>
              <a:rPr lang="it-IT" dirty="0" err="1"/>
              <a:t>deployiare</a:t>
            </a:r>
            <a:r>
              <a:rPr lang="it-IT" dirty="0"/>
              <a:t> il nostro </a:t>
            </a:r>
            <a:r>
              <a:rPr lang="it-IT" dirty="0" err="1"/>
              <a:t>microservizio</a:t>
            </a:r>
            <a:r>
              <a:rPr lang="it-IT" dirty="0"/>
              <a:t> con i </a:t>
            </a:r>
            <a:r>
              <a:rPr lang="it-IT" dirty="0" err="1"/>
              <a:t>serverless</a:t>
            </a:r>
            <a:r>
              <a:rPr lang="it-IT" dirty="0"/>
              <a:t> container di </a:t>
            </a:r>
            <a:r>
              <a:rPr lang="it-IT" dirty="0" err="1"/>
              <a:t>scaleway</a:t>
            </a:r>
            <a:r>
              <a:rPr lang="it-IT" dirty="0"/>
              <a:t>!</a:t>
            </a:r>
            <a:endParaRPr lang="en-IT" dirty="0"/>
          </a:p>
        </p:txBody>
      </p:sp>
    </p:spTree>
    <p:extLst>
      <p:ext uri="{BB962C8B-B14F-4D97-AF65-F5344CB8AC3E}">
        <p14:creationId xmlns:p14="http://schemas.microsoft.com/office/powerpoint/2010/main" val="36602721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Tree>
    <p:extLst>
      <p:ext uri="{BB962C8B-B14F-4D97-AF65-F5344CB8AC3E}">
        <p14:creationId xmlns:p14="http://schemas.microsoft.com/office/powerpoint/2010/main" val="9800525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T" dirty="0"/>
              <a:t>Siamo arrivati a parlare di Microservizi. </a:t>
            </a:r>
          </a:p>
          <a:p>
            <a:r>
              <a:rPr lang="en-GB" dirty="0" err="1"/>
              <a:t>È</a:t>
            </a:r>
            <a:r>
              <a:rPr lang="en-IT" dirty="0"/>
              <a:t> davvero tutto così painfull? </a:t>
            </a:r>
          </a:p>
          <a:p>
            <a:r>
              <a:rPr lang="en-IT" dirty="0"/>
              <a:t>Cosa fare ora che abbiamo 700 mila repository? </a:t>
            </a:r>
          </a:p>
          <a:p>
            <a:r>
              <a:rPr lang="en-IT" dirty="0"/>
              <a:t>Come li gestico? </a:t>
            </a:r>
          </a:p>
          <a:p>
            <a:r>
              <a:rPr lang="en-IT" dirty="0"/>
              <a:t>Sicuramente non è facile.. </a:t>
            </a:r>
            <a:r>
              <a:rPr lang="en-GB" dirty="0"/>
              <a:t>M</a:t>
            </a:r>
            <a:r>
              <a:rPr lang="en-IT" dirty="0"/>
              <a:t>a c’è un alleato! HELM!</a:t>
            </a:r>
          </a:p>
        </p:txBody>
      </p:sp>
    </p:spTree>
    <p:extLst>
      <p:ext uri="{BB962C8B-B14F-4D97-AF65-F5344CB8AC3E}">
        <p14:creationId xmlns:p14="http://schemas.microsoft.com/office/powerpoint/2010/main" val="4001584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dei</a:t>
            </a:r>
            <a:r>
              <a:rPr lang="en-GB" b="0" i="0" dirty="0">
                <a:solidFill>
                  <a:srgbClr val="D1D5DB"/>
                </a:solidFill>
                <a:effectLst/>
                <a:latin typeface="Söhne"/>
              </a:rPr>
              <a:t> </a:t>
            </a:r>
            <a:r>
              <a:rPr lang="en-GB" b="0" i="0" dirty="0" err="1">
                <a:solidFill>
                  <a:srgbClr val="D1D5DB"/>
                </a:solidFill>
                <a:effectLst/>
                <a:latin typeface="Söhne"/>
              </a:rPr>
              <a:t>pacchetti</a:t>
            </a:r>
            <a:r>
              <a:rPr lang="en-GB" b="0" i="0" dirty="0">
                <a:solidFill>
                  <a:srgbClr val="D1D5DB"/>
                </a:solidFill>
                <a:effectLst/>
                <a:latin typeface="Söhne"/>
              </a:rPr>
              <a:t>: Helm </a:t>
            </a:r>
            <a:r>
              <a:rPr lang="en-GB" b="0" i="0" dirty="0" err="1">
                <a:solidFill>
                  <a:srgbClr val="D1D5DB"/>
                </a:solidFill>
                <a:effectLst/>
                <a:latin typeface="Söhne"/>
              </a:rPr>
              <a:t>consente</a:t>
            </a:r>
            <a:r>
              <a:rPr lang="en-GB" b="0" i="0" dirty="0">
                <a:solidFill>
                  <a:srgbClr val="D1D5DB"/>
                </a:solidFill>
                <a:effectLst/>
                <a:latin typeface="Söhne"/>
              </a:rPr>
              <a:t> di </a:t>
            </a:r>
            <a:r>
              <a:rPr lang="en-GB" b="0" i="0" dirty="0" err="1">
                <a:solidFill>
                  <a:srgbClr val="D1D5DB"/>
                </a:solidFill>
                <a:effectLst/>
                <a:latin typeface="Söhne"/>
              </a:rPr>
              <a:t>creare</a:t>
            </a:r>
            <a:r>
              <a:rPr lang="en-GB" b="0" i="0" dirty="0">
                <a:solidFill>
                  <a:srgbClr val="D1D5DB"/>
                </a:solidFill>
                <a:effectLst/>
                <a:latin typeface="Söhne"/>
              </a:rPr>
              <a:t>, </a:t>
            </a:r>
            <a:r>
              <a:rPr lang="en-GB" b="0" i="0" dirty="0" err="1">
                <a:solidFill>
                  <a:srgbClr val="D1D5DB"/>
                </a:solidFill>
                <a:effectLst/>
                <a:latin typeface="Söhne"/>
              </a:rPr>
              <a:t>distribuire</a:t>
            </a:r>
            <a:r>
              <a:rPr lang="en-GB" b="0" i="0" dirty="0">
                <a:solidFill>
                  <a:srgbClr val="D1D5DB"/>
                </a:solidFill>
                <a:effectLst/>
                <a:latin typeface="Söhne"/>
              </a:rPr>
              <a:t> e </a:t>
            </a:r>
            <a:r>
              <a:rPr lang="en-GB" b="0" i="0" dirty="0" err="1">
                <a:solidFill>
                  <a:srgbClr val="D1D5DB"/>
                </a:solidFill>
                <a:effectLst/>
                <a:latin typeface="Söhne"/>
              </a:rPr>
              <a:t>gestire</a:t>
            </a:r>
            <a:r>
              <a:rPr lang="en-GB" b="0" i="0" dirty="0">
                <a:solidFill>
                  <a:srgbClr val="D1D5DB"/>
                </a:solidFill>
                <a:effectLst/>
                <a:latin typeface="Söhne"/>
              </a:rPr>
              <a:t> </a:t>
            </a:r>
            <a:r>
              <a:rPr lang="en-GB" b="0" i="0" dirty="0" err="1">
                <a:solidFill>
                  <a:srgbClr val="D1D5DB"/>
                </a:solidFill>
                <a:effectLst/>
                <a:latin typeface="Söhne"/>
              </a:rPr>
              <a:t>pacchetti</a:t>
            </a:r>
            <a:r>
              <a:rPr lang="en-GB" b="0" i="0" dirty="0">
                <a:solidFill>
                  <a:srgbClr val="D1D5DB"/>
                </a:solidFill>
                <a:effectLst/>
                <a:latin typeface="Söhne"/>
              </a:rPr>
              <a:t> di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chiamati</a:t>
            </a:r>
            <a:r>
              <a:rPr lang="en-GB" b="0" i="0" dirty="0">
                <a:solidFill>
                  <a:srgbClr val="D1D5DB"/>
                </a:solidFill>
                <a:effectLst/>
                <a:latin typeface="Söhne"/>
              </a:rPr>
              <a:t> "chart". Un chart </a:t>
            </a:r>
            <a:r>
              <a:rPr lang="en-GB" b="0" i="0" dirty="0" err="1">
                <a:solidFill>
                  <a:srgbClr val="D1D5DB"/>
                </a:solidFill>
                <a:effectLst/>
                <a:latin typeface="Söhne"/>
              </a:rPr>
              <a:t>è</a:t>
            </a:r>
            <a:r>
              <a:rPr lang="en-GB" b="0" i="0" dirty="0">
                <a:solidFill>
                  <a:srgbClr val="D1D5DB"/>
                </a:solidFill>
                <a:effectLst/>
                <a:latin typeface="Söhne"/>
              </a:rPr>
              <a:t> un bundle </a:t>
            </a:r>
            <a:r>
              <a:rPr lang="en-GB" b="0" i="0" dirty="0" err="1">
                <a:solidFill>
                  <a:srgbClr val="D1D5DB"/>
                </a:solidFill>
                <a:effectLst/>
                <a:latin typeface="Söhne"/>
              </a:rPr>
              <a:t>che</a:t>
            </a:r>
            <a:r>
              <a:rPr lang="en-GB" b="0" i="0" dirty="0">
                <a:solidFill>
                  <a:srgbClr val="D1D5DB"/>
                </a:solidFill>
                <a:effectLst/>
                <a:latin typeface="Söhne"/>
              </a:rPr>
              <a:t> </a:t>
            </a:r>
            <a:r>
              <a:rPr lang="en-GB" b="0" i="0" dirty="0" err="1">
                <a:solidFill>
                  <a:srgbClr val="D1D5DB"/>
                </a:solidFill>
                <a:effectLst/>
                <a:latin typeface="Söhne"/>
              </a:rPr>
              <a:t>contiene</a:t>
            </a:r>
            <a:r>
              <a:rPr lang="en-GB" b="0" i="0" dirty="0">
                <a:solidFill>
                  <a:srgbClr val="D1D5DB"/>
                </a:solidFill>
                <a:effectLst/>
                <a:latin typeface="Söhne"/>
              </a:rPr>
              <a:t> tutti </a:t>
            </a:r>
            <a:r>
              <a:rPr lang="en-GB" b="0" i="0" dirty="0" err="1">
                <a:solidFill>
                  <a:srgbClr val="D1D5DB"/>
                </a:solidFill>
                <a:effectLst/>
                <a:latin typeface="Söhne"/>
              </a:rPr>
              <a:t>i</a:t>
            </a:r>
            <a:r>
              <a:rPr lang="en-GB" b="0" i="0" dirty="0">
                <a:solidFill>
                  <a:srgbClr val="D1D5DB"/>
                </a:solidFill>
                <a:effectLst/>
                <a:latin typeface="Söhne"/>
              </a:rPr>
              <a:t> file e le </a:t>
            </a:r>
            <a:r>
              <a:rPr lang="en-GB" b="0" i="0" dirty="0" err="1">
                <a:solidFill>
                  <a:srgbClr val="D1D5DB"/>
                </a:solidFill>
                <a:effectLst/>
                <a:latin typeface="Söhne"/>
              </a:rPr>
              <a:t>risorse</a:t>
            </a:r>
            <a:r>
              <a:rPr lang="en-GB" b="0" i="0" dirty="0">
                <a:solidFill>
                  <a:srgbClr val="D1D5DB"/>
                </a:solidFill>
                <a:effectLst/>
                <a:latin typeface="Söhne"/>
              </a:rPr>
              <a:t> </a:t>
            </a:r>
            <a:r>
              <a:rPr lang="en-GB" b="0" i="0" dirty="0" err="1">
                <a:solidFill>
                  <a:srgbClr val="D1D5DB"/>
                </a:solidFill>
                <a:effectLst/>
                <a:latin typeface="Söhne"/>
              </a:rPr>
              <a:t>necessarie</a:t>
            </a:r>
            <a:r>
              <a:rPr lang="en-GB" b="0" i="0" dirty="0">
                <a:solidFill>
                  <a:srgbClr val="D1D5DB"/>
                </a:solidFill>
                <a:effectLst/>
                <a:latin typeface="Söhne"/>
              </a:rPr>
              <a:t> per </a:t>
            </a:r>
            <a:r>
              <a:rPr lang="en-GB" b="0" i="0" dirty="0" err="1">
                <a:solidFill>
                  <a:srgbClr val="D1D5DB"/>
                </a:solidFill>
                <a:effectLst/>
                <a:latin typeface="Söhne"/>
              </a:rPr>
              <a:t>distribuire</a:t>
            </a:r>
            <a:r>
              <a:rPr lang="en-GB" b="0" i="0" dirty="0">
                <a:solidFill>
                  <a:srgbClr val="D1D5DB"/>
                </a:solidFill>
                <a:effectLst/>
                <a:latin typeface="Söhne"/>
              </a:rPr>
              <a:t> </a:t>
            </a:r>
            <a:r>
              <a:rPr lang="en-GB" b="0" i="0" dirty="0" err="1">
                <a:solidFill>
                  <a:srgbClr val="D1D5DB"/>
                </a:solidFill>
                <a:effectLst/>
                <a:latin typeface="Söhne"/>
              </a:rPr>
              <a:t>un'applicazione</a:t>
            </a:r>
            <a:r>
              <a:rPr lang="en-GB" b="0" i="0" dirty="0">
                <a:solidFill>
                  <a:srgbClr val="D1D5DB"/>
                </a:solidFill>
                <a:effectLst/>
                <a:latin typeface="Söhne"/>
              </a:rPr>
              <a:t> </a:t>
            </a:r>
            <a:r>
              <a:rPr lang="en-GB" b="0" i="0" dirty="0" err="1">
                <a:solidFill>
                  <a:srgbClr val="D1D5DB"/>
                </a:solidFill>
                <a:effectLst/>
                <a:latin typeface="Söhne"/>
              </a:rPr>
              <a:t>su</a:t>
            </a:r>
            <a:r>
              <a:rPr lang="en-GB" b="0" i="0" dirty="0">
                <a:solidFill>
                  <a:srgbClr val="D1D5DB"/>
                </a:solidFill>
                <a:effectLst/>
                <a:latin typeface="Söhne"/>
              </a:rPr>
              <a:t> Kubernetes.</a:t>
            </a:r>
          </a:p>
          <a:p>
            <a:pPr algn="l">
              <a:buFont typeface="+mj-lt"/>
              <a:buAutoNum type="arabicPeriod"/>
            </a:pPr>
            <a:endParaRPr lang="en-GB" b="0" i="0" dirty="0">
              <a:solidFill>
                <a:srgbClr val="D1D5DB"/>
              </a:solidFill>
              <a:effectLst/>
              <a:latin typeface="Söhne"/>
            </a:endParaRPr>
          </a:p>
          <a:p>
            <a:pPr algn="l">
              <a:buFont typeface="+mj-lt"/>
              <a:buAutoNum type="arabicPeriod"/>
            </a:pPr>
            <a:r>
              <a:rPr lang="en-GB" b="0" i="0" dirty="0" err="1">
                <a:solidFill>
                  <a:srgbClr val="D1D5DB"/>
                </a:solidFill>
                <a:effectLst/>
                <a:latin typeface="Söhne"/>
              </a:rPr>
              <a:t>Configurazione</a:t>
            </a:r>
            <a:r>
              <a:rPr lang="en-GB" b="0" i="0" dirty="0">
                <a:solidFill>
                  <a:srgbClr val="D1D5DB"/>
                </a:solidFill>
                <a:effectLst/>
                <a:latin typeface="Söhne"/>
              </a:rPr>
              <a:t> </a:t>
            </a:r>
            <a:r>
              <a:rPr lang="en-GB" b="0" i="0" dirty="0" err="1">
                <a:solidFill>
                  <a:srgbClr val="D1D5DB"/>
                </a:solidFill>
                <a:effectLst/>
                <a:latin typeface="Söhne"/>
              </a:rPr>
              <a:t>parametrica</a:t>
            </a:r>
            <a:r>
              <a:rPr lang="en-GB" b="0" i="0" dirty="0">
                <a:solidFill>
                  <a:srgbClr val="D1D5DB"/>
                </a:solidFill>
                <a:effectLst/>
                <a:latin typeface="Söhne"/>
              </a:rPr>
              <a:t>: Helm </a:t>
            </a:r>
            <a:r>
              <a:rPr lang="en-GB" b="0" i="0" dirty="0" err="1">
                <a:solidFill>
                  <a:srgbClr val="D1D5DB"/>
                </a:solidFill>
                <a:effectLst/>
                <a:latin typeface="Söhne"/>
              </a:rPr>
              <a:t>permette</a:t>
            </a:r>
            <a:r>
              <a:rPr lang="en-GB" b="0" i="0" dirty="0">
                <a:solidFill>
                  <a:srgbClr val="D1D5DB"/>
                </a:solidFill>
                <a:effectLst/>
                <a:latin typeface="Söhne"/>
              </a:rPr>
              <a:t> di </a:t>
            </a:r>
            <a:r>
              <a:rPr lang="en-GB" b="0" i="0" dirty="0" err="1">
                <a:solidFill>
                  <a:srgbClr val="D1D5DB"/>
                </a:solidFill>
                <a:effectLst/>
                <a:latin typeface="Söhne"/>
              </a:rPr>
              <a:t>personalizzare</a:t>
            </a:r>
            <a:r>
              <a:rPr lang="en-GB" b="0" i="0" dirty="0">
                <a:solidFill>
                  <a:srgbClr val="D1D5DB"/>
                </a:solidFill>
                <a:effectLst/>
                <a:latin typeface="Söhne"/>
              </a:rPr>
              <a:t> la </a:t>
            </a:r>
            <a:r>
              <a:rPr lang="en-GB" b="0" i="0" dirty="0" err="1">
                <a:solidFill>
                  <a:srgbClr val="D1D5DB"/>
                </a:solidFill>
                <a:effectLst/>
                <a:latin typeface="Söhne"/>
              </a:rPr>
              <a:t>configurazione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utilizzando</a:t>
            </a:r>
            <a:r>
              <a:rPr lang="en-GB" b="0" i="0" dirty="0">
                <a:solidFill>
                  <a:srgbClr val="D1D5DB"/>
                </a:solidFill>
                <a:effectLst/>
                <a:latin typeface="Söhne"/>
              </a:rPr>
              <a:t> </a:t>
            </a:r>
            <a:r>
              <a:rPr lang="en-GB" b="0" i="0" dirty="0" err="1">
                <a:solidFill>
                  <a:srgbClr val="D1D5DB"/>
                </a:solidFill>
                <a:effectLst/>
                <a:latin typeface="Söhne"/>
              </a:rPr>
              <a:t>i</a:t>
            </a:r>
            <a:r>
              <a:rPr lang="en-GB" b="0" i="0" dirty="0">
                <a:solidFill>
                  <a:srgbClr val="D1D5DB"/>
                </a:solidFill>
                <a:effectLst/>
                <a:latin typeface="Söhne"/>
              </a:rPr>
              <a:t> </a:t>
            </a:r>
            <a:r>
              <a:rPr lang="en-GB" b="0" i="0" dirty="0" err="1">
                <a:solidFill>
                  <a:srgbClr val="D1D5DB"/>
                </a:solidFill>
                <a:effectLst/>
                <a:latin typeface="Söhne"/>
              </a:rPr>
              <a:t>valori</a:t>
            </a:r>
            <a:r>
              <a:rPr lang="en-GB" b="0" i="0" dirty="0">
                <a:solidFill>
                  <a:srgbClr val="D1D5DB"/>
                </a:solidFill>
                <a:effectLst/>
                <a:latin typeface="Söhne"/>
              </a:rPr>
              <a:t> </a:t>
            </a:r>
            <a:r>
              <a:rPr lang="en-GB" b="0" i="0" dirty="0" err="1">
                <a:solidFill>
                  <a:srgbClr val="D1D5DB"/>
                </a:solidFill>
                <a:effectLst/>
                <a:latin typeface="Söhne"/>
              </a:rPr>
              <a:t>dei</a:t>
            </a:r>
            <a:r>
              <a:rPr lang="en-GB" b="0" i="0" dirty="0">
                <a:solidFill>
                  <a:srgbClr val="D1D5DB"/>
                </a:solidFill>
                <a:effectLst/>
                <a:latin typeface="Söhne"/>
              </a:rPr>
              <a:t> </a:t>
            </a:r>
            <a:r>
              <a:rPr lang="en-GB" b="0" i="0" dirty="0" err="1">
                <a:solidFill>
                  <a:srgbClr val="D1D5DB"/>
                </a:solidFill>
                <a:effectLst/>
                <a:latin typeface="Söhne"/>
              </a:rPr>
              <a:t>parametri</a:t>
            </a:r>
            <a:r>
              <a:rPr lang="en-GB" b="0" i="0" dirty="0">
                <a:solidFill>
                  <a:srgbClr val="D1D5DB"/>
                </a:solidFill>
                <a:effectLst/>
                <a:latin typeface="Söhne"/>
              </a:rPr>
              <a:t>. I </a:t>
            </a:r>
            <a:r>
              <a:rPr lang="en-GB" b="0" i="0" dirty="0" err="1">
                <a:solidFill>
                  <a:srgbClr val="D1D5DB"/>
                </a:solidFill>
                <a:effectLst/>
                <a:latin typeface="Söhne"/>
              </a:rPr>
              <a:t>parametri</a:t>
            </a:r>
            <a:r>
              <a:rPr lang="en-GB" b="0" i="0" dirty="0">
                <a:solidFill>
                  <a:srgbClr val="D1D5DB"/>
                </a:solidFill>
                <a:effectLst/>
                <a:latin typeface="Söhne"/>
              </a:rPr>
              <a:t> </a:t>
            </a:r>
            <a:r>
              <a:rPr lang="en-GB" b="0" i="0" dirty="0" err="1">
                <a:solidFill>
                  <a:srgbClr val="D1D5DB"/>
                </a:solidFill>
                <a:effectLst/>
                <a:latin typeface="Söhne"/>
              </a:rPr>
              <a:t>possono</a:t>
            </a:r>
            <a:r>
              <a:rPr lang="en-GB" b="0" i="0" dirty="0">
                <a:solidFill>
                  <a:srgbClr val="D1D5DB"/>
                </a:solidFill>
                <a:effectLst/>
                <a:latin typeface="Söhne"/>
              </a:rPr>
              <a:t> </a:t>
            </a:r>
            <a:r>
              <a:rPr lang="en-GB" b="0" i="0" dirty="0" err="1">
                <a:solidFill>
                  <a:srgbClr val="D1D5DB"/>
                </a:solidFill>
                <a:effectLst/>
                <a:latin typeface="Söhne"/>
              </a:rPr>
              <a:t>essere</a:t>
            </a:r>
            <a:r>
              <a:rPr lang="en-GB" b="0" i="0" dirty="0">
                <a:solidFill>
                  <a:srgbClr val="D1D5DB"/>
                </a:solidFill>
                <a:effectLst/>
                <a:latin typeface="Söhne"/>
              </a:rPr>
              <a:t> </a:t>
            </a:r>
            <a:r>
              <a:rPr lang="en-GB" b="0" i="0" dirty="0" err="1">
                <a:solidFill>
                  <a:srgbClr val="D1D5DB"/>
                </a:solidFill>
                <a:effectLst/>
                <a:latin typeface="Söhne"/>
              </a:rPr>
              <a:t>facilmente</a:t>
            </a:r>
            <a:r>
              <a:rPr lang="en-GB" b="0" i="0" dirty="0">
                <a:solidFill>
                  <a:srgbClr val="D1D5DB"/>
                </a:solidFill>
                <a:effectLst/>
                <a:latin typeface="Söhne"/>
              </a:rPr>
              <a:t> </a:t>
            </a:r>
            <a:r>
              <a:rPr lang="en-GB" b="0" i="0" dirty="0" err="1">
                <a:solidFill>
                  <a:srgbClr val="D1D5DB"/>
                </a:solidFill>
                <a:effectLst/>
                <a:latin typeface="Söhne"/>
              </a:rPr>
              <a:t>specificati</a:t>
            </a:r>
            <a:r>
              <a:rPr lang="en-GB" b="0" i="0" dirty="0">
                <a:solidFill>
                  <a:srgbClr val="D1D5DB"/>
                </a:solidFill>
                <a:effectLst/>
                <a:latin typeface="Söhne"/>
              </a:rPr>
              <a:t> </a:t>
            </a:r>
            <a:r>
              <a:rPr lang="en-GB" b="0" i="0" dirty="0" err="1">
                <a:solidFill>
                  <a:srgbClr val="D1D5DB"/>
                </a:solidFill>
                <a:effectLst/>
                <a:latin typeface="Söhne"/>
              </a:rPr>
              <a:t>durante</a:t>
            </a:r>
            <a:r>
              <a:rPr lang="en-GB" b="0" i="0" dirty="0">
                <a:solidFill>
                  <a:srgbClr val="D1D5DB"/>
                </a:solidFill>
                <a:effectLst/>
                <a:latin typeface="Söhne"/>
              </a:rPr>
              <a:t> </a:t>
            </a:r>
            <a:r>
              <a:rPr lang="en-GB" b="0" i="0" dirty="0" err="1">
                <a:solidFill>
                  <a:srgbClr val="D1D5DB"/>
                </a:solidFill>
                <a:effectLst/>
                <a:latin typeface="Söhne"/>
              </a:rPr>
              <a:t>l'installazione</a:t>
            </a:r>
            <a:r>
              <a:rPr lang="en-GB" b="0" i="0" dirty="0">
                <a:solidFill>
                  <a:srgbClr val="D1D5DB"/>
                </a:solidFill>
                <a:effectLst/>
                <a:latin typeface="Söhne"/>
              </a:rPr>
              <a:t> o </a:t>
            </a:r>
            <a:r>
              <a:rPr lang="en-GB" b="0" i="0" dirty="0" err="1">
                <a:solidFill>
                  <a:srgbClr val="D1D5DB"/>
                </a:solidFill>
                <a:effectLst/>
                <a:latin typeface="Söhne"/>
              </a:rPr>
              <a:t>l'aggiornamento</a:t>
            </a:r>
            <a:r>
              <a:rPr lang="en-GB" b="0" i="0" dirty="0">
                <a:solidFill>
                  <a:srgbClr val="D1D5DB"/>
                </a:solidFill>
                <a:effectLst/>
                <a:latin typeface="Söhne"/>
              </a:rPr>
              <a:t> di un chart, </a:t>
            </a:r>
            <a:r>
              <a:rPr lang="en-GB" b="0" i="0" dirty="0" err="1">
                <a:solidFill>
                  <a:srgbClr val="D1D5DB"/>
                </a:solidFill>
                <a:effectLst/>
                <a:latin typeface="Söhne"/>
              </a:rPr>
              <a:t>consentendo</a:t>
            </a:r>
            <a:r>
              <a:rPr lang="en-GB" b="0" i="0" dirty="0">
                <a:solidFill>
                  <a:srgbClr val="D1D5DB"/>
                </a:solidFill>
                <a:effectLst/>
                <a:latin typeface="Söhne"/>
              </a:rPr>
              <a:t>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maggiore</a:t>
            </a:r>
            <a:r>
              <a:rPr lang="en-GB" b="0" i="0" dirty="0">
                <a:solidFill>
                  <a:srgbClr val="D1D5DB"/>
                </a:solidFill>
                <a:effectLst/>
                <a:latin typeface="Söhne"/>
              </a:rPr>
              <a:t> </a:t>
            </a:r>
            <a:r>
              <a:rPr lang="en-GB" b="0" i="0" dirty="0" err="1">
                <a:solidFill>
                  <a:srgbClr val="D1D5DB"/>
                </a:solidFill>
                <a:effectLst/>
                <a:latin typeface="Söhne"/>
              </a:rPr>
              <a:t>flessibilità</a:t>
            </a:r>
            <a:r>
              <a:rPr lang="en-GB" b="0" i="0" dirty="0">
                <a:solidFill>
                  <a:srgbClr val="D1D5DB"/>
                </a:solidFill>
                <a:effectLst/>
                <a:latin typeface="Söhne"/>
              </a:rPr>
              <a:t> </a:t>
            </a:r>
            <a:r>
              <a:rPr lang="en-GB" b="0" i="0" dirty="0" err="1">
                <a:solidFill>
                  <a:srgbClr val="D1D5DB"/>
                </a:solidFill>
                <a:effectLst/>
                <a:latin typeface="Söhne"/>
              </a:rPr>
              <a:t>nella</a:t>
            </a:r>
            <a:r>
              <a:rPr lang="en-GB" b="0" i="0" dirty="0">
                <a:solidFill>
                  <a:srgbClr val="D1D5DB"/>
                </a:solidFill>
                <a:effectLst/>
                <a:latin typeface="Söhne"/>
              </a:rPr>
              <a:t>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configurazioni</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a:t>
            </a:r>
          </a:p>
          <a:p>
            <a:pPr algn="l">
              <a:buFont typeface="+mj-lt"/>
              <a:buAutoNum type="arabicPeriod"/>
            </a:pPr>
            <a:endParaRPr lang="en-GB" b="0" i="0" dirty="0">
              <a:solidFill>
                <a:srgbClr val="D1D5DB"/>
              </a:solidFill>
              <a:effectLst/>
              <a:latin typeface="Söhne"/>
            </a:endParaRPr>
          </a:p>
          <a:p>
            <a:pPr algn="l">
              <a:buFont typeface="+mj-lt"/>
              <a:buAutoNum type="arabicPeriod"/>
            </a:pP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dipendenze</a:t>
            </a:r>
            <a:r>
              <a:rPr lang="en-GB" b="0" i="0" dirty="0">
                <a:solidFill>
                  <a:srgbClr val="D1D5DB"/>
                </a:solidFill>
                <a:effectLst/>
                <a:latin typeface="Söhne"/>
              </a:rPr>
              <a:t>: Helm </a:t>
            </a:r>
            <a:r>
              <a:rPr lang="en-GB" b="0" i="0" dirty="0" err="1">
                <a:solidFill>
                  <a:srgbClr val="D1D5DB"/>
                </a:solidFill>
                <a:effectLst/>
                <a:latin typeface="Söhne"/>
              </a:rPr>
              <a:t>supporta</a:t>
            </a:r>
            <a:r>
              <a:rPr lang="en-GB" b="0" i="0" dirty="0">
                <a:solidFill>
                  <a:srgbClr val="D1D5DB"/>
                </a:solidFill>
                <a:effectLst/>
                <a:latin typeface="Söhne"/>
              </a:rPr>
              <a:t> la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dipendenze</a:t>
            </a:r>
            <a:r>
              <a:rPr lang="en-GB" b="0" i="0" dirty="0">
                <a:solidFill>
                  <a:srgbClr val="D1D5DB"/>
                </a:solidFill>
                <a:effectLst/>
                <a:latin typeface="Söhne"/>
              </a:rPr>
              <a:t> </a:t>
            </a:r>
            <a:r>
              <a:rPr lang="en-GB" b="0" i="0" dirty="0" err="1">
                <a:solidFill>
                  <a:srgbClr val="D1D5DB"/>
                </a:solidFill>
                <a:effectLst/>
                <a:latin typeface="Söhne"/>
              </a:rPr>
              <a:t>tra</a:t>
            </a:r>
            <a:r>
              <a:rPr lang="en-GB" b="0" i="0" dirty="0">
                <a:solidFill>
                  <a:srgbClr val="D1D5DB"/>
                </a:solidFill>
                <a:effectLst/>
                <a:latin typeface="Söhne"/>
              </a:rPr>
              <a:t> </a:t>
            </a:r>
            <a:r>
              <a:rPr lang="en-GB" b="0" i="0" dirty="0" err="1">
                <a:solidFill>
                  <a:srgbClr val="D1D5DB"/>
                </a:solidFill>
                <a:effectLst/>
                <a:latin typeface="Söhne"/>
              </a:rPr>
              <a:t>i</a:t>
            </a:r>
            <a:r>
              <a:rPr lang="en-GB" b="0" i="0" dirty="0">
                <a:solidFill>
                  <a:srgbClr val="D1D5DB"/>
                </a:solidFill>
                <a:effectLst/>
                <a:latin typeface="Söhne"/>
              </a:rPr>
              <a:t> chart. </a:t>
            </a:r>
            <a:r>
              <a:rPr lang="en-GB" b="0" i="0" dirty="0" err="1">
                <a:solidFill>
                  <a:srgbClr val="D1D5DB"/>
                </a:solidFill>
                <a:effectLst/>
                <a:latin typeface="Söhne"/>
              </a:rPr>
              <a:t>È</a:t>
            </a:r>
            <a:r>
              <a:rPr lang="en-GB" b="0" i="0" dirty="0">
                <a:solidFill>
                  <a:srgbClr val="D1D5DB"/>
                </a:solidFill>
                <a:effectLst/>
                <a:latin typeface="Söhne"/>
              </a:rPr>
              <a:t> </a:t>
            </a:r>
            <a:r>
              <a:rPr lang="en-GB" b="0" i="0" dirty="0" err="1">
                <a:solidFill>
                  <a:srgbClr val="D1D5DB"/>
                </a:solidFill>
                <a:effectLst/>
                <a:latin typeface="Söhne"/>
              </a:rPr>
              <a:t>possibile</a:t>
            </a:r>
            <a:r>
              <a:rPr lang="en-GB" b="0" i="0" dirty="0">
                <a:solidFill>
                  <a:srgbClr val="D1D5DB"/>
                </a:solidFill>
                <a:effectLst/>
                <a:latin typeface="Söhne"/>
              </a:rPr>
              <a:t> </a:t>
            </a:r>
            <a:r>
              <a:rPr lang="en-GB" b="0" i="0" dirty="0" err="1">
                <a:solidFill>
                  <a:srgbClr val="D1D5DB"/>
                </a:solidFill>
                <a:effectLst/>
                <a:latin typeface="Söhne"/>
              </a:rPr>
              <a:t>definire</a:t>
            </a:r>
            <a:r>
              <a:rPr lang="en-GB" b="0" i="0" dirty="0">
                <a:solidFill>
                  <a:srgbClr val="D1D5DB"/>
                </a:solidFill>
                <a:effectLst/>
                <a:latin typeface="Söhne"/>
              </a:rPr>
              <a:t> le </a:t>
            </a:r>
            <a:r>
              <a:rPr lang="en-GB" b="0" i="0" dirty="0" err="1">
                <a:solidFill>
                  <a:srgbClr val="D1D5DB"/>
                </a:solidFill>
                <a:effectLst/>
                <a:latin typeface="Söhne"/>
              </a:rPr>
              <a:t>dipendenze</a:t>
            </a:r>
            <a:r>
              <a:rPr lang="en-GB" b="0" i="0" dirty="0">
                <a:solidFill>
                  <a:srgbClr val="D1D5DB"/>
                </a:solidFill>
                <a:effectLst/>
                <a:latin typeface="Söhne"/>
              </a:rPr>
              <a:t> di </a:t>
            </a:r>
            <a:r>
              <a:rPr lang="en-GB" b="0" i="0" dirty="0" err="1">
                <a:solidFill>
                  <a:srgbClr val="D1D5DB"/>
                </a:solidFill>
                <a:effectLst/>
                <a:latin typeface="Söhne"/>
              </a:rPr>
              <a:t>un'applicazione</a:t>
            </a:r>
            <a:r>
              <a:rPr lang="en-GB" b="0" i="0" dirty="0">
                <a:solidFill>
                  <a:srgbClr val="D1D5DB"/>
                </a:solidFill>
                <a:effectLst/>
                <a:latin typeface="Söhne"/>
              </a:rPr>
              <a:t> da </a:t>
            </a:r>
            <a:r>
              <a:rPr lang="en-GB" b="0" i="0" dirty="0" err="1">
                <a:solidFill>
                  <a:srgbClr val="D1D5DB"/>
                </a:solidFill>
                <a:effectLst/>
                <a:latin typeface="Söhne"/>
              </a:rPr>
              <a:t>altre</a:t>
            </a:r>
            <a:r>
              <a:rPr lang="en-GB" b="0" i="0" dirty="0">
                <a:solidFill>
                  <a:srgbClr val="D1D5DB"/>
                </a:solidFill>
                <a:effectLst/>
                <a:latin typeface="Söhne"/>
              </a:rPr>
              <a:t> </a:t>
            </a:r>
            <a:r>
              <a:rPr lang="en-GB" b="0" i="0" dirty="0" err="1">
                <a:solidFill>
                  <a:srgbClr val="D1D5DB"/>
                </a:solidFill>
                <a:effectLst/>
                <a:latin typeface="Söhne"/>
              </a:rPr>
              <a:t>risorse</a:t>
            </a:r>
            <a:r>
              <a:rPr lang="en-GB" b="0" i="0" dirty="0">
                <a:solidFill>
                  <a:srgbClr val="D1D5DB"/>
                </a:solidFill>
                <a:effectLst/>
                <a:latin typeface="Söhne"/>
              </a:rPr>
              <a:t> o </a:t>
            </a:r>
            <a:r>
              <a:rPr lang="en-GB" b="0" i="0" dirty="0" err="1">
                <a:solidFill>
                  <a:srgbClr val="D1D5DB"/>
                </a:solidFill>
                <a:effectLst/>
                <a:latin typeface="Söhne"/>
              </a:rPr>
              <a:t>servizi</a:t>
            </a:r>
            <a:r>
              <a:rPr lang="en-GB" b="0" i="0" dirty="0">
                <a:solidFill>
                  <a:srgbClr val="D1D5DB"/>
                </a:solidFill>
                <a:effectLst/>
                <a:latin typeface="Söhne"/>
              </a:rPr>
              <a:t>, </a:t>
            </a:r>
            <a:r>
              <a:rPr lang="en-GB" b="0" i="0" dirty="0" err="1">
                <a:solidFill>
                  <a:srgbClr val="D1D5DB"/>
                </a:solidFill>
                <a:effectLst/>
                <a:latin typeface="Söhne"/>
              </a:rPr>
              <a:t>consentendo</a:t>
            </a:r>
            <a:r>
              <a:rPr lang="en-GB" b="0" i="0" dirty="0">
                <a:solidFill>
                  <a:srgbClr val="D1D5DB"/>
                </a:solidFill>
                <a:effectLst/>
                <a:latin typeface="Söhne"/>
              </a:rPr>
              <a:t>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semplificata</a:t>
            </a:r>
            <a:r>
              <a:rPr lang="en-GB" b="0" i="0" dirty="0">
                <a:solidFill>
                  <a:srgbClr val="D1D5DB"/>
                </a:solidFill>
                <a:effectLst/>
                <a:latin typeface="Söhne"/>
              </a:rPr>
              <a:t> e </a:t>
            </a:r>
            <a:r>
              <a:rPr lang="en-GB" b="0" i="0" dirty="0" err="1">
                <a:solidFill>
                  <a:srgbClr val="D1D5DB"/>
                </a:solidFill>
                <a:effectLst/>
                <a:latin typeface="Söhne"/>
              </a:rPr>
              <a:t>automatizzata</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relazioni</a:t>
            </a:r>
            <a:r>
              <a:rPr lang="en-GB" b="0" i="0" dirty="0">
                <a:solidFill>
                  <a:srgbClr val="D1D5DB"/>
                </a:solidFill>
                <a:effectLst/>
                <a:latin typeface="Söhne"/>
              </a:rPr>
              <a:t> </a:t>
            </a:r>
            <a:r>
              <a:rPr lang="en-GB" b="0" i="0" dirty="0" err="1">
                <a:solidFill>
                  <a:srgbClr val="D1D5DB"/>
                </a:solidFill>
                <a:effectLst/>
                <a:latin typeface="Söhne"/>
              </a:rPr>
              <a:t>tra</a:t>
            </a:r>
            <a:r>
              <a:rPr lang="en-GB" b="0" i="0" dirty="0">
                <a:solidFill>
                  <a:srgbClr val="D1D5DB"/>
                </a:solidFill>
                <a:effectLst/>
                <a:latin typeface="Söhne"/>
              </a:rPr>
              <a:t> le diverse </a:t>
            </a:r>
            <a:r>
              <a:rPr lang="en-GB" b="0" i="0" dirty="0" err="1">
                <a:solidFill>
                  <a:srgbClr val="D1D5DB"/>
                </a:solidFill>
                <a:effectLst/>
                <a:latin typeface="Söhne"/>
              </a:rPr>
              <a:t>componenti</a:t>
            </a:r>
            <a:r>
              <a:rPr lang="en-GB" b="0" i="0" dirty="0">
                <a:solidFill>
                  <a:srgbClr val="D1D5DB"/>
                </a:solidFill>
                <a:effectLst/>
                <a:latin typeface="Söhne"/>
              </a:rPr>
              <a:t> </a:t>
            </a:r>
            <a:r>
              <a:rPr lang="en-GB" b="0" i="0" dirty="0" err="1">
                <a:solidFill>
                  <a:srgbClr val="D1D5DB"/>
                </a:solidFill>
                <a:effectLst/>
                <a:latin typeface="Söhne"/>
              </a:rPr>
              <a:t>dell'applicazione</a:t>
            </a:r>
            <a:r>
              <a:rPr lang="en-GB" b="0" i="0" dirty="0">
                <a:solidFill>
                  <a:srgbClr val="D1D5DB"/>
                </a:solidFill>
                <a:effectLst/>
                <a:latin typeface="Söhne"/>
              </a:rPr>
              <a:t>.</a:t>
            </a:r>
          </a:p>
          <a:p>
            <a:pPr algn="l">
              <a:buFont typeface="+mj-lt"/>
              <a:buAutoNum type="arabicPeriod"/>
            </a:pPr>
            <a:endParaRPr lang="en-GB" b="0" i="0" dirty="0">
              <a:solidFill>
                <a:srgbClr val="D1D5DB"/>
              </a:solidFill>
              <a:effectLst/>
              <a:latin typeface="Söhne"/>
            </a:endParaRPr>
          </a:p>
          <a:p>
            <a:pPr algn="l">
              <a:buFont typeface="+mj-lt"/>
              <a:buAutoNum type="arabicPeriod"/>
            </a:pPr>
            <a:r>
              <a:rPr lang="en-GB" b="0" i="0" dirty="0">
                <a:solidFill>
                  <a:srgbClr val="D1D5DB"/>
                </a:solidFill>
                <a:effectLst/>
                <a:latin typeface="Söhne"/>
              </a:rPr>
              <a:t>Versioning e rollback: Helm </a:t>
            </a:r>
            <a:r>
              <a:rPr lang="en-GB" b="0" i="0" dirty="0" err="1">
                <a:solidFill>
                  <a:srgbClr val="D1D5DB"/>
                </a:solidFill>
                <a:effectLst/>
                <a:latin typeface="Söhne"/>
              </a:rPr>
              <a:t>supporta</a:t>
            </a:r>
            <a:r>
              <a:rPr lang="en-GB" b="0" i="0" dirty="0">
                <a:solidFill>
                  <a:srgbClr val="D1D5DB"/>
                </a:solidFill>
                <a:effectLst/>
                <a:latin typeface="Söhne"/>
              </a:rPr>
              <a:t> il versioning </a:t>
            </a:r>
            <a:r>
              <a:rPr lang="en-GB" b="0" i="0" dirty="0" err="1">
                <a:solidFill>
                  <a:srgbClr val="D1D5DB"/>
                </a:solidFill>
                <a:effectLst/>
                <a:latin typeface="Söhne"/>
              </a:rPr>
              <a:t>dei</a:t>
            </a:r>
            <a:r>
              <a:rPr lang="en-GB" b="0" i="0" dirty="0">
                <a:solidFill>
                  <a:srgbClr val="D1D5DB"/>
                </a:solidFill>
                <a:effectLst/>
                <a:latin typeface="Söhne"/>
              </a:rPr>
              <a:t> chart e </a:t>
            </a:r>
            <a:r>
              <a:rPr lang="en-GB" b="0" i="0" dirty="0" err="1">
                <a:solidFill>
                  <a:srgbClr val="D1D5DB"/>
                </a:solidFill>
                <a:effectLst/>
                <a:latin typeface="Söhne"/>
              </a:rPr>
              <a:t>consente</a:t>
            </a:r>
            <a:r>
              <a:rPr lang="en-GB" b="0" i="0" dirty="0">
                <a:solidFill>
                  <a:srgbClr val="D1D5DB"/>
                </a:solidFill>
                <a:effectLst/>
                <a:latin typeface="Söhne"/>
              </a:rPr>
              <a:t> di </a:t>
            </a:r>
            <a:r>
              <a:rPr lang="en-GB" b="0" i="0" dirty="0" err="1">
                <a:solidFill>
                  <a:srgbClr val="D1D5DB"/>
                </a:solidFill>
                <a:effectLst/>
                <a:latin typeface="Söhne"/>
              </a:rPr>
              <a:t>eseguire</a:t>
            </a:r>
            <a:r>
              <a:rPr lang="en-GB" b="0" i="0" dirty="0">
                <a:solidFill>
                  <a:srgbClr val="D1D5DB"/>
                </a:solidFill>
                <a:effectLst/>
                <a:latin typeface="Söhne"/>
              </a:rPr>
              <a:t> il rollback a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versione</a:t>
            </a:r>
            <a:r>
              <a:rPr lang="en-GB" b="0" i="0" dirty="0">
                <a:solidFill>
                  <a:srgbClr val="D1D5DB"/>
                </a:solidFill>
                <a:effectLst/>
                <a:latin typeface="Söhne"/>
              </a:rPr>
              <a:t> </a:t>
            </a:r>
            <a:r>
              <a:rPr lang="en-GB" b="0" i="0" dirty="0" err="1">
                <a:solidFill>
                  <a:srgbClr val="D1D5DB"/>
                </a:solidFill>
                <a:effectLst/>
                <a:latin typeface="Söhne"/>
              </a:rPr>
              <a:t>precedente</a:t>
            </a:r>
            <a:r>
              <a:rPr lang="en-GB" b="0" i="0" dirty="0">
                <a:solidFill>
                  <a:srgbClr val="D1D5DB"/>
                </a:solidFill>
                <a:effectLst/>
                <a:latin typeface="Söhne"/>
              </a:rPr>
              <a:t> in </a:t>
            </a:r>
            <a:r>
              <a:rPr lang="en-GB" b="0" i="0" dirty="0" err="1">
                <a:solidFill>
                  <a:srgbClr val="D1D5DB"/>
                </a:solidFill>
                <a:effectLst/>
                <a:latin typeface="Söhne"/>
              </a:rPr>
              <a:t>caso</a:t>
            </a:r>
            <a:r>
              <a:rPr lang="en-GB" b="0" i="0" dirty="0">
                <a:solidFill>
                  <a:srgbClr val="D1D5DB"/>
                </a:solidFill>
                <a:effectLst/>
                <a:latin typeface="Söhne"/>
              </a:rPr>
              <a:t> di </a:t>
            </a:r>
            <a:r>
              <a:rPr lang="en-GB" b="0" i="0" dirty="0" err="1">
                <a:solidFill>
                  <a:srgbClr val="D1D5DB"/>
                </a:solidFill>
                <a:effectLst/>
                <a:latin typeface="Söhne"/>
              </a:rPr>
              <a:t>problemi</a:t>
            </a:r>
            <a:r>
              <a:rPr lang="en-GB" b="0" i="0" dirty="0">
                <a:solidFill>
                  <a:srgbClr val="D1D5DB"/>
                </a:solidFill>
                <a:effectLst/>
                <a:latin typeface="Söhne"/>
              </a:rPr>
              <a:t> o </a:t>
            </a:r>
            <a:r>
              <a:rPr lang="en-GB" b="0" i="0" dirty="0" err="1">
                <a:solidFill>
                  <a:srgbClr val="D1D5DB"/>
                </a:solidFill>
                <a:effectLst/>
                <a:latin typeface="Söhne"/>
              </a:rPr>
              <a:t>errori</a:t>
            </a:r>
            <a:r>
              <a:rPr lang="en-GB" b="0" i="0" dirty="0">
                <a:solidFill>
                  <a:srgbClr val="D1D5DB"/>
                </a:solidFill>
                <a:effectLst/>
                <a:latin typeface="Söhne"/>
              </a:rPr>
              <a:t> </a:t>
            </a:r>
            <a:r>
              <a:rPr lang="en-GB" b="0" i="0" dirty="0" err="1">
                <a:solidFill>
                  <a:srgbClr val="D1D5DB"/>
                </a:solidFill>
                <a:effectLst/>
                <a:latin typeface="Söhne"/>
              </a:rPr>
              <a:t>durante</a:t>
            </a:r>
            <a:r>
              <a:rPr lang="en-GB" b="0" i="0" dirty="0">
                <a:solidFill>
                  <a:srgbClr val="D1D5DB"/>
                </a:solidFill>
                <a:effectLst/>
                <a:latin typeface="Söhne"/>
              </a:rPr>
              <a:t> </a:t>
            </a:r>
            <a:r>
              <a:rPr lang="en-GB" b="0" i="0" dirty="0" err="1">
                <a:solidFill>
                  <a:srgbClr val="D1D5DB"/>
                </a:solidFill>
                <a:effectLst/>
                <a:latin typeface="Söhne"/>
              </a:rPr>
              <a:t>l'aggiornamento</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Questo</a:t>
            </a:r>
            <a:r>
              <a:rPr lang="en-GB" b="0" i="0" dirty="0">
                <a:solidFill>
                  <a:srgbClr val="D1D5DB"/>
                </a:solidFill>
                <a:effectLst/>
                <a:latin typeface="Söhne"/>
              </a:rPr>
              <a:t> </a:t>
            </a:r>
            <a:r>
              <a:rPr lang="en-GB" b="0" i="0" dirty="0" err="1">
                <a:solidFill>
                  <a:srgbClr val="D1D5DB"/>
                </a:solidFill>
                <a:effectLst/>
                <a:latin typeface="Söhne"/>
              </a:rPr>
              <a:t>facilita</a:t>
            </a:r>
            <a:r>
              <a:rPr lang="en-GB" b="0" i="0" dirty="0">
                <a:solidFill>
                  <a:srgbClr val="D1D5DB"/>
                </a:solidFill>
                <a:effectLst/>
                <a:latin typeface="Söhne"/>
              </a:rPr>
              <a:t> il </a:t>
            </a:r>
            <a:r>
              <a:rPr lang="en-GB" b="0" i="0" dirty="0" err="1">
                <a:solidFill>
                  <a:srgbClr val="D1D5DB"/>
                </a:solidFill>
                <a:effectLst/>
                <a:latin typeface="Söhne"/>
              </a:rPr>
              <a:t>processo</a:t>
            </a:r>
            <a:r>
              <a:rPr lang="en-GB" b="0" i="0" dirty="0">
                <a:solidFill>
                  <a:srgbClr val="D1D5DB"/>
                </a:solidFill>
                <a:effectLst/>
                <a:latin typeface="Söhne"/>
              </a:rPr>
              <a:t> di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versioni</a:t>
            </a:r>
            <a:r>
              <a:rPr lang="en-GB" b="0" i="0" dirty="0">
                <a:solidFill>
                  <a:srgbClr val="D1D5DB"/>
                </a:solidFill>
                <a:effectLst/>
                <a:latin typeface="Söhne"/>
              </a:rPr>
              <a:t> e la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degli</a:t>
            </a:r>
            <a:r>
              <a:rPr lang="en-GB" b="0" i="0" dirty="0">
                <a:solidFill>
                  <a:srgbClr val="D1D5DB"/>
                </a:solidFill>
                <a:effectLst/>
                <a:latin typeface="Söhne"/>
              </a:rPr>
              <a:t> aggiornamenti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in un </a:t>
            </a:r>
            <a:r>
              <a:rPr lang="en-GB" b="0" i="0" dirty="0" err="1">
                <a:solidFill>
                  <a:srgbClr val="D1D5DB"/>
                </a:solidFill>
                <a:effectLst/>
                <a:latin typeface="Söhne"/>
              </a:rPr>
              <a:t>ambiente</a:t>
            </a:r>
            <a:r>
              <a:rPr lang="en-GB" b="0" i="0" dirty="0">
                <a:solidFill>
                  <a:srgbClr val="D1D5DB"/>
                </a:solidFill>
                <a:effectLst/>
                <a:latin typeface="Söhne"/>
              </a:rPr>
              <a:t> Kubernetes.</a:t>
            </a:r>
          </a:p>
          <a:p>
            <a:pPr algn="l">
              <a:buFont typeface="+mj-lt"/>
              <a:buAutoNum type="arabicPeriod"/>
            </a:pPr>
            <a:endParaRPr lang="en-GB" b="0" i="0" dirty="0">
              <a:solidFill>
                <a:srgbClr val="D1D5DB"/>
              </a:solidFill>
              <a:effectLst/>
              <a:latin typeface="Söhne"/>
            </a:endParaRPr>
          </a:p>
          <a:p>
            <a:pPr algn="l">
              <a:buFont typeface="+mj-lt"/>
              <a:buAutoNum type="arabicPeriod"/>
            </a:pPr>
            <a:r>
              <a:rPr lang="en-GB" b="0" i="0" dirty="0" err="1">
                <a:solidFill>
                  <a:srgbClr val="D1D5DB"/>
                </a:solidFill>
                <a:effectLst/>
                <a:latin typeface="Söhne"/>
              </a:rPr>
              <a:t>Condivisione</a:t>
            </a:r>
            <a:r>
              <a:rPr lang="en-GB" b="0" i="0" dirty="0">
                <a:solidFill>
                  <a:srgbClr val="D1D5DB"/>
                </a:solidFill>
                <a:effectLst/>
                <a:latin typeface="Söhne"/>
              </a:rPr>
              <a:t> e </a:t>
            </a:r>
            <a:r>
              <a:rPr lang="en-GB" b="0" i="0" dirty="0" err="1">
                <a:solidFill>
                  <a:srgbClr val="D1D5DB"/>
                </a:solidFill>
                <a:effectLst/>
                <a:latin typeface="Söhne"/>
              </a:rPr>
              <a:t>riutilizzo</a:t>
            </a:r>
            <a:r>
              <a:rPr lang="en-GB" b="0" i="0" dirty="0">
                <a:solidFill>
                  <a:srgbClr val="D1D5DB"/>
                </a:solidFill>
                <a:effectLst/>
                <a:latin typeface="Söhne"/>
              </a:rPr>
              <a:t>: Helm </a:t>
            </a:r>
            <a:r>
              <a:rPr lang="en-GB" b="0" i="0" dirty="0" err="1">
                <a:solidFill>
                  <a:srgbClr val="D1D5DB"/>
                </a:solidFill>
                <a:effectLst/>
                <a:latin typeface="Söhne"/>
              </a:rPr>
              <a:t>promuove</a:t>
            </a:r>
            <a:r>
              <a:rPr lang="en-GB" b="0" i="0" dirty="0">
                <a:solidFill>
                  <a:srgbClr val="D1D5DB"/>
                </a:solidFill>
                <a:effectLst/>
                <a:latin typeface="Söhne"/>
              </a:rPr>
              <a:t> la </a:t>
            </a:r>
            <a:r>
              <a:rPr lang="en-GB" b="0" i="0" dirty="0" err="1">
                <a:solidFill>
                  <a:srgbClr val="D1D5DB"/>
                </a:solidFill>
                <a:effectLst/>
                <a:latin typeface="Söhne"/>
              </a:rPr>
              <a:t>condivisione</a:t>
            </a:r>
            <a:r>
              <a:rPr lang="en-GB" b="0" i="0" dirty="0">
                <a:solidFill>
                  <a:srgbClr val="D1D5DB"/>
                </a:solidFill>
                <a:effectLst/>
                <a:latin typeface="Söhne"/>
              </a:rPr>
              <a:t> e il </a:t>
            </a:r>
            <a:r>
              <a:rPr lang="en-GB" b="0" i="0" dirty="0" err="1">
                <a:solidFill>
                  <a:srgbClr val="D1D5DB"/>
                </a:solidFill>
                <a:effectLst/>
                <a:latin typeface="Söhne"/>
              </a:rPr>
              <a:t>riutilizzo</a:t>
            </a:r>
            <a:r>
              <a:rPr lang="en-GB" b="0" i="0" dirty="0">
                <a:solidFill>
                  <a:srgbClr val="D1D5DB"/>
                </a:solidFill>
                <a:effectLst/>
                <a:latin typeface="Söhne"/>
              </a:rPr>
              <a:t> </a:t>
            </a:r>
            <a:r>
              <a:rPr lang="en-GB" b="0" i="0" dirty="0" err="1">
                <a:solidFill>
                  <a:srgbClr val="D1D5DB"/>
                </a:solidFill>
                <a:effectLst/>
                <a:latin typeface="Söhne"/>
              </a:rPr>
              <a:t>dei</a:t>
            </a:r>
            <a:r>
              <a:rPr lang="en-GB" b="0" i="0" dirty="0">
                <a:solidFill>
                  <a:srgbClr val="D1D5DB"/>
                </a:solidFill>
                <a:effectLst/>
                <a:latin typeface="Söhne"/>
              </a:rPr>
              <a:t> chart </a:t>
            </a:r>
            <a:r>
              <a:rPr lang="en-GB" b="0" i="0" dirty="0" err="1">
                <a:solidFill>
                  <a:srgbClr val="D1D5DB"/>
                </a:solidFill>
                <a:effectLst/>
                <a:latin typeface="Söhne"/>
              </a:rPr>
              <a:t>attraverso</a:t>
            </a:r>
            <a:r>
              <a:rPr lang="en-GB" b="0" i="0" dirty="0">
                <a:solidFill>
                  <a:srgbClr val="D1D5DB"/>
                </a:solidFill>
                <a:effectLst/>
                <a:latin typeface="Söhne"/>
              </a:rPr>
              <a:t> il </a:t>
            </a:r>
            <a:r>
              <a:rPr lang="en-GB" b="0" i="0" dirty="0" err="1">
                <a:solidFill>
                  <a:srgbClr val="D1D5DB"/>
                </a:solidFill>
                <a:effectLst/>
                <a:latin typeface="Söhne"/>
              </a:rPr>
              <a:t>suo</a:t>
            </a:r>
            <a:r>
              <a:rPr lang="en-GB" b="0" i="0" dirty="0">
                <a:solidFill>
                  <a:srgbClr val="D1D5DB"/>
                </a:solidFill>
                <a:effectLst/>
                <a:latin typeface="Söhne"/>
              </a:rPr>
              <a:t> </a:t>
            </a:r>
            <a:r>
              <a:rPr lang="en-GB" b="0" i="0" dirty="0" err="1">
                <a:solidFill>
                  <a:srgbClr val="D1D5DB"/>
                </a:solidFill>
                <a:effectLst/>
                <a:latin typeface="Söhne"/>
              </a:rPr>
              <a:t>registro</a:t>
            </a:r>
            <a:r>
              <a:rPr lang="en-GB" b="0" i="0" dirty="0">
                <a:solidFill>
                  <a:srgbClr val="D1D5DB"/>
                </a:solidFill>
                <a:effectLst/>
                <a:latin typeface="Söhne"/>
              </a:rPr>
              <a:t> di repository </a:t>
            </a:r>
            <a:r>
              <a:rPr lang="en-GB" b="0" i="0" dirty="0" err="1">
                <a:solidFill>
                  <a:srgbClr val="D1D5DB"/>
                </a:solidFill>
                <a:effectLst/>
                <a:latin typeface="Söhne"/>
              </a:rPr>
              <a:t>ufficiale</a:t>
            </a:r>
            <a:r>
              <a:rPr lang="en-GB" b="0" i="0" dirty="0">
                <a:solidFill>
                  <a:srgbClr val="D1D5DB"/>
                </a:solidFill>
                <a:effectLst/>
                <a:latin typeface="Söhne"/>
              </a:rPr>
              <a:t> </a:t>
            </a:r>
            <a:r>
              <a:rPr lang="en-GB" b="0" i="0" dirty="0" err="1">
                <a:solidFill>
                  <a:srgbClr val="D1D5DB"/>
                </a:solidFill>
                <a:effectLst/>
                <a:latin typeface="Söhne"/>
              </a:rPr>
              <a:t>chiamato</a:t>
            </a:r>
            <a:r>
              <a:rPr lang="en-GB" b="0" i="0" dirty="0">
                <a:solidFill>
                  <a:srgbClr val="D1D5DB"/>
                </a:solidFill>
                <a:effectLst/>
                <a:latin typeface="Söhne"/>
              </a:rPr>
              <a:t> "Helm Hub". </a:t>
            </a:r>
            <a:r>
              <a:rPr lang="en-GB" b="0" i="0" dirty="0" err="1">
                <a:solidFill>
                  <a:srgbClr val="D1D5DB"/>
                </a:solidFill>
                <a:effectLst/>
                <a:latin typeface="Söhne"/>
              </a:rPr>
              <a:t>Gli</a:t>
            </a:r>
            <a:r>
              <a:rPr lang="en-GB" b="0" i="0" dirty="0">
                <a:solidFill>
                  <a:srgbClr val="D1D5DB"/>
                </a:solidFill>
                <a:effectLst/>
                <a:latin typeface="Söhne"/>
              </a:rPr>
              <a:t> </a:t>
            </a:r>
            <a:r>
              <a:rPr lang="en-GB" b="0" i="0" dirty="0" err="1">
                <a:solidFill>
                  <a:srgbClr val="D1D5DB"/>
                </a:solidFill>
                <a:effectLst/>
                <a:latin typeface="Söhne"/>
              </a:rPr>
              <a:t>sviluppatori</a:t>
            </a:r>
            <a:r>
              <a:rPr lang="en-GB" b="0" i="0" dirty="0">
                <a:solidFill>
                  <a:srgbClr val="D1D5DB"/>
                </a:solidFill>
                <a:effectLst/>
                <a:latin typeface="Söhne"/>
              </a:rPr>
              <a:t> </a:t>
            </a:r>
            <a:r>
              <a:rPr lang="en-GB" b="0" i="0" dirty="0" err="1">
                <a:solidFill>
                  <a:srgbClr val="D1D5DB"/>
                </a:solidFill>
                <a:effectLst/>
                <a:latin typeface="Söhne"/>
              </a:rPr>
              <a:t>possono</a:t>
            </a:r>
            <a:r>
              <a:rPr lang="en-GB" b="0" i="0" dirty="0">
                <a:solidFill>
                  <a:srgbClr val="D1D5DB"/>
                </a:solidFill>
                <a:effectLst/>
                <a:latin typeface="Söhne"/>
              </a:rPr>
              <a:t> </a:t>
            </a:r>
            <a:r>
              <a:rPr lang="en-GB" b="0" i="0" dirty="0" err="1">
                <a:solidFill>
                  <a:srgbClr val="D1D5DB"/>
                </a:solidFill>
                <a:effectLst/>
                <a:latin typeface="Söhne"/>
              </a:rPr>
              <a:t>pubblicare</a:t>
            </a:r>
            <a:r>
              <a:rPr lang="en-GB" b="0" i="0" dirty="0">
                <a:solidFill>
                  <a:srgbClr val="D1D5DB"/>
                </a:solidFill>
                <a:effectLst/>
                <a:latin typeface="Söhne"/>
              </a:rPr>
              <a:t> </a:t>
            </a:r>
            <a:r>
              <a:rPr lang="en-GB" b="0" i="0" dirty="0" err="1">
                <a:solidFill>
                  <a:srgbClr val="D1D5DB"/>
                </a:solidFill>
                <a:effectLst/>
                <a:latin typeface="Söhne"/>
              </a:rPr>
              <a:t>i</a:t>
            </a:r>
            <a:r>
              <a:rPr lang="en-GB" b="0" i="0" dirty="0">
                <a:solidFill>
                  <a:srgbClr val="D1D5DB"/>
                </a:solidFill>
                <a:effectLst/>
                <a:latin typeface="Söhne"/>
              </a:rPr>
              <a:t> </a:t>
            </a:r>
            <a:r>
              <a:rPr lang="en-GB" b="0" i="0" dirty="0" err="1">
                <a:solidFill>
                  <a:srgbClr val="D1D5DB"/>
                </a:solidFill>
                <a:effectLst/>
                <a:latin typeface="Söhne"/>
              </a:rPr>
              <a:t>propri</a:t>
            </a:r>
            <a:r>
              <a:rPr lang="en-GB" b="0" i="0" dirty="0">
                <a:solidFill>
                  <a:srgbClr val="D1D5DB"/>
                </a:solidFill>
                <a:effectLst/>
                <a:latin typeface="Söhne"/>
              </a:rPr>
              <a:t> chart </a:t>
            </a:r>
            <a:r>
              <a:rPr lang="en-GB" b="0" i="0" dirty="0" err="1">
                <a:solidFill>
                  <a:srgbClr val="D1D5DB"/>
                </a:solidFill>
                <a:effectLst/>
                <a:latin typeface="Söhne"/>
              </a:rPr>
              <a:t>nel</a:t>
            </a:r>
            <a:r>
              <a:rPr lang="en-GB" b="0" i="0" dirty="0">
                <a:solidFill>
                  <a:srgbClr val="D1D5DB"/>
                </a:solidFill>
                <a:effectLst/>
                <a:latin typeface="Söhne"/>
              </a:rPr>
              <a:t> </a:t>
            </a:r>
            <a:r>
              <a:rPr lang="en-GB" b="0" i="0" dirty="0" err="1">
                <a:solidFill>
                  <a:srgbClr val="D1D5DB"/>
                </a:solidFill>
                <a:effectLst/>
                <a:latin typeface="Söhne"/>
              </a:rPr>
              <a:t>registro</a:t>
            </a:r>
            <a:r>
              <a:rPr lang="en-GB" b="0" i="0" dirty="0">
                <a:solidFill>
                  <a:srgbClr val="D1D5DB"/>
                </a:solidFill>
                <a:effectLst/>
                <a:latin typeface="Söhne"/>
              </a:rPr>
              <a:t>, </a:t>
            </a:r>
            <a:r>
              <a:rPr lang="en-GB" b="0" i="0" dirty="0" err="1">
                <a:solidFill>
                  <a:srgbClr val="D1D5DB"/>
                </a:solidFill>
                <a:effectLst/>
                <a:latin typeface="Söhne"/>
              </a:rPr>
              <a:t>rendendoli</a:t>
            </a:r>
            <a:r>
              <a:rPr lang="en-GB" b="0" i="0" dirty="0">
                <a:solidFill>
                  <a:srgbClr val="D1D5DB"/>
                </a:solidFill>
                <a:effectLst/>
                <a:latin typeface="Söhne"/>
              </a:rPr>
              <a:t> </a:t>
            </a:r>
            <a:r>
              <a:rPr lang="en-GB" b="0" i="0" dirty="0" err="1">
                <a:solidFill>
                  <a:srgbClr val="D1D5DB"/>
                </a:solidFill>
                <a:effectLst/>
                <a:latin typeface="Söhne"/>
              </a:rPr>
              <a:t>disponibili</a:t>
            </a:r>
            <a:r>
              <a:rPr lang="en-GB" b="0" i="0" dirty="0">
                <a:solidFill>
                  <a:srgbClr val="D1D5DB"/>
                </a:solidFill>
                <a:effectLst/>
                <a:latin typeface="Söhne"/>
              </a:rPr>
              <a:t> per </a:t>
            </a:r>
            <a:r>
              <a:rPr lang="en-GB" b="0" i="0" dirty="0" err="1">
                <a:solidFill>
                  <a:srgbClr val="D1D5DB"/>
                </a:solidFill>
                <a:effectLst/>
                <a:latin typeface="Söhne"/>
              </a:rPr>
              <a:t>altri</a:t>
            </a:r>
            <a:r>
              <a:rPr lang="en-GB" b="0" i="0" dirty="0">
                <a:solidFill>
                  <a:srgbClr val="D1D5DB"/>
                </a:solidFill>
                <a:effectLst/>
                <a:latin typeface="Söhne"/>
              </a:rPr>
              <a:t> </a:t>
            </a:r>
            <a:r>
              <a:rPr lang="en-GB" b="0" i="0" dirty="0" err="1">
                <a:solidFill>
                  <a:srgbClr val="D1D5DB"/>
                </a:solidFill>
                <a:effectLst/>
                <a:latin typeface="Söhne"/>
              </a:rPr>
              <a:t>utenti</a:t>
            </a:r>
            <a:r>
              <a:rPr lang="en-GB" b="0" i="0" dirty="0">
                <a:solidFill>
                  <a:srgbClr val="D1D5DB"/>
                </a:solidFill>
                <a:effectLst/>
                <a:latin typeface="Söhne"/>
              </a:rPr>
              <a:t>, </a:t>
            </a:r>
            <a:r>
              <a:rPr lang="en-GB" b="0" i="0" dirty="0" err="1">
                <a:solidFill>
                  <a:srgbClr val="D1D5DB"/>
                </a:solidFill>
                <a:effectLst/>
                <a:latin typeface="Söhne"/>
              </a:rPr>
              <a:t>contribuendo</a:t>
            </a:r>
            <a:r>
              <a:rPr lang="en-GB" b="0" i="0" dirty="0">
                <a:solidFill>
                  <a:srgbClr val="D1D5DB"/>
                </a:solidFill>
                <a:effectLst/>
                <a:latin typeface="Söhne"/>
              </a:rPr>
              <a:t> </a:t>
            </a:r>
            <a:r>
              <a:rPr lang="en-GB" b="0" i="0" dirty="0" err="1">
                <a:solidFill>
                  <a:srgbClr val="D1D5DB"/>
                </a:solidFill>
                <a:effectLst/>
                <a:latin typeface="Söhne"/>
              </a:rPr>
              <a:t>così</a:t>
            </a:r>
            <a:r>
              <a:rPr lang="en-GB" b="0" i="0" dirty="0">
                <a:solidFill>
                  <a:srgbClr val="D1D5DB"/>
                </a:solidFill>
                <a:effectLst/>
                <a:latin typeface="Söhne"/>
              </a:rPr>
              <a:t> a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maggiore</a:t>
            </a:r>
            <a:r>
              <a:rPr lang="en-GB" b="0" i="0" dirty="0">
                <a:solidFill>
                  <a:srgbClr val="D1D5DB"/>
                </a:solidFill>
                <a:effectLst/>
                <a:latin typeface="Söhne"/>
              </a:rPr>
              <a:t> </a:t>
            </a:r>
            <a:r>
              <a:rPr lang="en-GB" b="0" i="0" dirty="0" err="1">
                <a:solidFill>
                  <a:srgbClr val="D1D5DB"/>
                </a:solidFill>
                <a:effectLst/>
                <a:latin typeface="Söhne"/>
              </a:rPr>
              <a:t>collaborazione</a:t>
            </a:r>
            <a:r>
              <a:rPr lang="en-GB" b="0" i="0" dirty="0">
                <a:solidFill>
                  <a:srgbClr val="D1D5DB"/>
                </a:solidFill>
                <a:effectLst/>
                <a:latin typeface="Söhne"/>
              </a:rPr>
              <a:t> e </a:t>
            </a:r>
            <a:r>
              <a:rPr lang="en-GB" b="0" i="0" dirty="0" err="1">
                <a:solidFill>
                  <a:srgbClr val="D1D5DB"/>
                </a:solidFill>
                <a:effectLst/>
                <a:latin typeface="Söhne"/>
              </a:rPr>
              <a:t>condivisione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best practice.</a:t>
            </a:r>
          </a:p>
          <a:p>
            <a:pPr algn="l">
              <a:buFont typeface="+mj-lt"/>
              <a:buAutoNum type="arabicPeriod"/>
            </a:pPr>
            <a:endParaRPr lang="en-GB" b="0" i="0" dirty="0">
              <a:solidFill>
                <a:srgbClr val="D1D5DB"/>
              </a:solidFill>
              <a:effectLst/>
              <a:latin typeface="Söhne"/>
            </a:endParaRPr>
          </a:p>
          <a:p>
            <a:pPr algn="l"/>
            <a:r>
              <a:rPr lang="en-GB" b="0" i="0" dirty="0">
                <a:solidFill>
                  <a:srgbClr val="D1D5DB"/>
                </a:solidFill>
                <a:effectLst/>
                <a:latin typeface="Söhne"/>
              </a:rPr>
              <a:t>In </a:t>
            </a:r>
            <a:r>
              <a:rPr lang="en-GB" b="0" i="0" dirty="0" err="1">
                <a:solidFill>
                  <a:srgbClr val="D1D5DB"/>
                </a:solidFill>
                <a:effectLst/>
                <a:latin typeface="Söhne"/>
              </a:rPr>
              <a:t>sintesi</a:t>
            </a:r>
            <a:r>
              <a:rPr lang="en-GB" b="0" i="0" dirty="0">
                <a:solidFill>
                  <a:srgbClr val="D1D5DB"/>
                </a:solidFill>
                <a:effectLst/>
                <a:latin typeface="Söhne"/>
              </a:rPr>
              <a:t>, Helm </a:t>
            </a:r>
            <a:r>
              <a:rPr lang="en-GB" b="0" i="0" dirty="0" err="1">
                <a:solidFill>
                  <a:srgbClr val="D1D5DB"/>
                </a:solidFill>
                <a:effectLst/>
                <a:latin typeface="Söhne"/>
              </a:rPr>
              <a:t>è</a:t>
            </a:r>
            <a:r>
              <a:rPr lang="en-GB" b="0" i="0" dirty="0">
                <a:solidFill>
                  <a:srgbClr val="D1D5DB"/>
                </a:solidFill>
                <a:effectLst/>
                <a:latin typeface="Söhne"/>
              </a:rPr>
              <a:t> uno </a:t>
            </a:r>
            <a:r>
              <a:rPr lang="en-GB" b="0" i="0" dirty="0" err="1">
                <a:solidFill>
                  <a:srgbClr val="D1D5DB"/>
                </a:solidFill>
                <a:effectLst/>
                <a:latin typeface="Söhne"/>
              </a:rPr>
              <a:t>strumento</a:t>
            </a:r>
            <a:r>
              <a:rPr lang="en-GB" b="0" i="0" dirty="0">
                <a:solidFill>
                  <a:srgbClr val="D1D5DB"/>
                </a:solidFill>
                <a:effectLst/>
                <a:latin typeface="Söhne"/>
              </a:rPr>
              <a:t> </a:t>
            </a:r>
            <a:r>
              <a:rPr lang="en-GB" b="0" i="0" dirty="0" err="1">
                <a:solidFill>
                  <a:srgbClr val="D1D5DB"/>
                </a:solidFill>
                <a:effectLst/>
                <a:latin typeface="Söhne"/>
              </a:rPr>
              <a:t>potente</a:t>
            </a:r>
            <a:r>
              <a:rPr lang="en-GB" b="0" i="0" dirty="0">
                <a:solidFill>
                  <a:srgbClr val="D1D5DB"/>
                </a:solidFill>
                <a:effectLst/>
                <a:latin typeface="Söhne"/>
              </a:rPr>
              <a:t> per </a:t>
            </a:r>
            <a:r>
              <a:rPr lang="en-GB" b="0" i="0" dirty="0" err="1">
                <a:solidFill>
                  <a:srgbClr val="D1D5DB"/>
                </a:solidFill>
                <a:effectLst/>
                <a:latin typeface="Söhne"/>
              </a:rPr>
              <a:t>semplificare</a:t>
            </a:r>
            <a:r>
              <a:rPr lang="en-GB" b="0" i="0" dirty="0">
                <a:solidFill>
                  <a:srgbClr val="D1D5DB"/>
                </a:solidFill>
                <a:effectLst/>
                <a:latin typeface="Söhne"/>
              </a:rPr>
              <a:t> la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su</a:t>
            </a:r>
            <a:r>
              <a:rPr lang="en-GB" b="0" i="0" dirty="0">
                <a:solidFill>
                  <a:srgbClr val="D1D5DB"/>
                </a:solidFill>
                <a:effectLst/>
                <a:latin typeface="Söhne"/>
              </a:rPr>
              <a:t> Kubernetes. </a:t>
            </a:r>
            <a:r>
              <a:rPr lang="en-GB" b="0" i="0" dirty="0" err="1">
                <a:solidFill>
                  <a:srgbClr val="D1D5DB"/>
                </a:solidFill>
                <a:effectLst/>
                <a:latin typeface="Söhne"/>
              </a:rPr>
              <a:t>Fornisce</a:t>
            </a:r>
            <a:r>
              <a:rPr lang="en-GB" b="0" i="0" dirty="0">
                <a:solidFill>
                  <a:srgbClr val="D1D5DB"/>
                </a:solidFill>
                <a:effectLst/>
                <a:latin typeface="Söhne"/>
              </a:rPr>
              <a:t>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modalità</a:t>
            </a:r>
            <a:r>
              <a:rPr lang="en-GB" b="0" i="0" dirty="0">
                <a:solidFill>
                  <a:srgbClr val="D1D5DB"/>
                </a:solidFill>
                <a:effectLst/>
                <a:latin typeface="Söhne"/>
              </a:rPr>
              <a:t> </a:t>
            </a:r>
            <a:r>
              <a:rPr lang="en-GB" b="0" i="0" dirty="0" err="1">
                <a:solidFill>
                  <a:srgbClr val="D1D5DB"/>
                </a:solidFill>
                <a:effectLst/>
                <a:latin typeface="Söhne"/>
              </a:rPr>
              <a:t>standardizzata</a:t>
            </a:r>
            <a:r>
              <a:rPr lang="en-GB" b="0" i="0" dirty="0">
                <a:solidFill>
                  <a:srgbClr val="D1D5DB"/>
                </a:solidFill>
                <a:effectLst/>
                <a:latin typeface="Söhne"/>
              </a:rPr>
              <a:t> per il packaging, la </a:t>
            </a:r>
            <a:r>
              <a:rPr lang="en-GB" b="0" i="0" dirty="0" err="1">
                <a:solidFill>
                  <a:srgbClr val="D1D5DB"/>
                </a:solidFill>
                <a:effectLst/>
                <a:latin typeface="Söhne"/>
              </a:rPr>
              <a:t>distribuzione</a:t>
            </a:r>
            <a:r>
              <a:rPr lang="en-GB" b="0" i="0" dirty="0">
                <a:solidFill>
                  <a:srgbClr val="D1D5DB"/>
                </a:solidFill>
                <a:effectLst/>
                <a:latin typeface="Söhne"/>
              </a:rPr>
              <a:t> e la </a:t>
            </a:r>
            <a:r>
              <a:rPr lang="en-GB" b="0" i="0" dirty="0" err="1">
                <a:solidFill>
                  <a:srgbClr val="D1D5DB"/>
                </a:solidFill>
                <a:effectLst/>
                <a:latin typeface="Söhne"/>
              </a:rPr>
              <a:t>configurazione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migliorando</a:t>
            </a:r>
            <a:r>
              <a:rPr lang="en-GB" b="0" i="0" dirty="0">
                <a:solidFill>
                  <a:srgbClr val="D1D5DB"/>
                </a:solidFill>
                <a:effectLst/>
                <a:latin typeface="Söhne"/>
              </a:rPr>
              <a:t> </a:t>
            </a:r>
            <a:r>
              <a:rPr lang="en-GB" b="0" i="0" dirty="0" err="1">
                <a:solidFill>
                  <a:srgbClr val="D1D5DB"/>
                </a:solidFill>
                <a:effectLst/>
                <a:latin typeface="Söhne"/>
              </a:rPr>
              <a:t>l'efficienza</a:t>
            </a:r>
            <a:r>
              <a:rPr lang="en-GB" b="0" i="0" dirty="0">
                <a:solidFill>
                  <a:srgbClr val="D1D5DB"/>
                </a:solidFill>
                <a:effectLst/>
                <a:latin typeface="Söhne"/>
              </a:rPr>
              <a:t> e la </a:t>
            </a:r>
            <a:r>
              <a:rPr lang="en-GB" b="0" i="0" dirty="0" err="1">
                <a:solidFill>
                  <a:srgbClr val="D1D5DB"/>
                </a:solidFill>
                <a:effectLst/>
                <a:latin typeface="Söhne"/>
              </a:rPr>
              <a:t>scalabilità</a:t>
            </a:r>
            <a:r>
              <a:rPr lang="en-GB" b="0" i="0" dirty="0">
                <a:solidFill>
                  <a:srgbClr val="D1D5DB"/>
                </a:solidFill>
                <a:effectLst/>
                <a:latin typeface="Söhne"/>
              </a:rPr>
              <a:t> </a:t>
            </a:r>
            <a:r>
              <a:rPr lang="en-GB" b="0" i="0" dirty="0" err="1">
                <a:solidFill>
                  <a:srgbClr val="D1D5DB"/>
                </a:solidFill>
                <a:effectLst/>
                <a:latin typeface="Söhne"/>
              </a:rPr>
              <a:t>nell'ambito</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infrastrutture</a:t>
            </a:r>
            <a:r>
              <a:rPr lang="en-GB" b="0" i="0" dirty="0">
                <a:solidFill>
                  <a:srgbClr val="D1D5DB"/>
                </a:solidFill>
                <a:effectLst/>
                <a:latin typeface="Söhne"/>
              </a:rPr>
              <a:t> </a:t>
            </a:r>
            <a:r>
              <a:rPr lang="en-GB" b="0" i="0" dirty="0" err="1">
                <a:solidFill>
                  <a:srgbClr val="D1D5DB"/>
                </a:solidFill>
                <a:effectLst/>
                <a:latin typeface="Söhne"/>
              </a:rPr>
              <a:t>basate</a:t>
            </a:r>
            <a:r>
              <a:rPr lang="en-GB" b="0" i="0" dirty="0">
                <a:solidFill>
                  <a:srgbClr val="D1D5DB"/>
                </a:solidFill>
                <a:effectLst/>
                <a:latin typeface="Söhne"/>
              </a:rPr>
              <a:t> </a:t>
            </a:r>
            <a:r>
              <a:rPr lang="en-GB" b="0" i="0" dirty="0" err="1">
                <a:solidFill>
                  <a:srgbClr val="D1D5DB"/>
                </a:solidFill>
                <a:effectLst/>
                <a:latin typeface="Söhne"/>
              </a:rPr>
              <a:t>su</a:t>
            </a:r>
            <a:r>
              <a:rPr lang="en-GB" b="0" i="0" dirty="0">
                <a:solidFill>
                  <a:srgbClr val="D1D5DB"/>
                </a:solidFill>
                <a:effectLst/>
                <a:latin typeface="Söhne"/>
              </a:rPr>
              <a:t> container.</a:t>
            </a:r>
          </a:p>
        </p:txBody>
      </p:sp>
    </p:spTree>
    <p:extLst>
      <p:ext uri="{BB962C8B-B14F-4D97-AF65-F5344CB8AC3E}">
        <p14:creationId xmlns:p14="http://schemas.microsoft.com/office/powerpoint/2010/main" val="26684751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dei</a:t>
            </a:r>
            <a:r>
              <a:rPr lang="en-GB" b="0" i="0" dirty="0">
                <a:solidFill>
                  <a:srgbClr val="D1D5DB"/>
                </a:solidFill>
                <a:effectLst/>
                <a:latin typeface="Söhne"/>
              </a:rPr>
              <a:t> </a:t>
            </a:r>
            <a:r>
              <a:rPr lang="en-GB" b="0" i="0" dirty="0" err="1">
                <a:solidFill>
                  <a:srgbClr val="D1D5DB"/>
                </a:solidFill>
                <a:effectLst/>
                <a:latin typeface="Söhne"/>
              </a:rPr>
              <a:t>pacchetti</a:t>
            </a:r>
            <a:r>
              <a:rPr lang="en-GB" b="0" i="0" dirty="0">
                <a:solidFill>
                  <a:srgbClr val="D1D5DB"/>
                </a:solidFill>
                <a:effectLst/>
                <a:latin typeface="Söhne"/>
              </a:rPr>
              <a:t>: Helm </a:t>
            </a:r>
            <a:r>
              <a:rPr lang="en-GB" b="0" i="0" dirty="0" err="1">
                <a:solidFill>
                  <a:srgbClr val="D1D5DB"/>
                </a:solidFill>
                <a:effectLst/>
                <a:latin typeface="Söhne"/>
              </a:rPr>
              <a:t>consente</a:t>
            </a:r>
            <a:r>
              <a:rPr lang="en-GB" b="0" i="0" dirty="0">
                <a:solidFill>
                  <a:srgbClr val="D1D5DB"/>
                </a:solidFill>
                <a:effectLst/>
                <a:latin typeface="Söhne"/>
              </a:rPr>
              <a:t> di </a:t>
            </a:r>
            <a:r>
              <a:rPr lang="en-GB" b="0" i="0" dirty="0" err="1">
                <a:solidFill>
                  <a:srgbClr val="D1D5DB"/>
                </a:solidFill>
                <a:effectLst/>
                <a:latin typeface="Söhne"/>
              </a:rPr>
              <a:t>creare</a:t>
            </a:r>
            <a:r>
              <a:rPr lang="en-GB" b="0" i="0" dirty="0">
                <a:solidFill>
                  <a:srgbClr val="D1D5DB"/>
                </a:solidFill>
                <a:effectLst/>
                <a:latin typeface="Söhne"/>
              </a:rPr>
              <a:t>, </a:t>
            </a:r>
            <a:r>
              <a:rPr lang="en-GB" b="0" i="0" dirty="0" err="1">
                <a:solidFill>
                  <a:srgbClr val="D1D5DB"/>
                </a:solidFill>
                <a:effectLst/>
                <a:latin typeface="Söhne"/>
              </a:rPr>
              <a:t>distribuire</a:t>
            </a:r>
            <a:r>
              <a:rPr lang="en-GB" b="0" i="0" dirty="0">
                <a:solidFill>
                  <a:srgbClr val="D1D5DB"/>
                </a:solidFill>
                <a:effectLst/>
                <a:latin typeface="Söhne"/>
              </a:rPr>
              <a:t> e </a:t>
            </a:r>
            <a:r>
              <a:rPr lang="en-GB" b="0" i="0" dirty="0" err="1">
                <a:solidFill>
                  <a:srgbClr val="D1D5DB"/>
                </a:solidFill>
                <a:effectLst/>
                <a:latin typeface="Söhne"/>
              </a:rPr>
              <a:t>gestire</a:t>
            </a:r>
            <a:r>
              <a:rPr lang="en-GB" b="0" i="0" dirty="0">
                <a:solidFill>
                  <a:srgbClr val="D1D5DB"/>
                </a:solidFill>
                <a:effectLst/>
                <a:latin typeface="Söhne"/>
              </a:rPr>
              <a:t> </a:t>
            </a:r>
            <a:r>
              <a:rPr lang="en-GB" b="0" i="0" dirty="0" err="1">
                <a:solidFill>
                  <a:srgbClr val="D1D5DB"/>
                </a:solidFill>
                <a:effectLst/>
                <a:latin typeface="Söhne"/>
              </a:rPr>
              <a:t>pacchetti</a:t>
            </a:r>
            <a:r>
              <a:rPr lang="en-GB" b="0" i="0" dirty="0">
                <a:solidFill>
                  <a:srgbClr val="D1D5DB"/>
                </a:solidFill>
                <a:effectLst/>
                <a:latin typeface="Söhne"/>
              </a:rPr>
              <a:t> di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chiamati</a:t>
            </a:r>
            <a:r>
              <a:rPr lang="en-GB" b="0" i="0" dirty="0">
                <a:solidFill>
                  <a:srgbClr val="D1D5DB"/>
                </a:solidFill>
                <a:effectLst/>
                <a:latin typeface="Söhne"/>
              </a:rPr>
              <a:t> "chart". Un chart </a:t>
            </a:r>
            <a:r>
              <a:rPr lang="en-GB" b="0" i="0" dirty="0" err="1">
                <a:solidFill>
                  <a:srgbClr val="D1D5DB"/>
                </a:solidFill>
                <a:effectLst/>
                <a:latin typeface="Söhne"/>
              </a:rPr>
              <a:t>è</a:t>
            </a:r>
            <a:r>
              <a:rPr lang="en-GB" b="0" i="0" dirty="0">
                <a:solidFill>
                  <a:srgbClr val="D1D5DB"/>
                </a:solidFill>
                <a:effectLst/>
                <a:latin typeface="Söhne"/>
              </a:rPr>
              <a:t> un bundle </a:t>
            </a:r>
            <a:r>
              <a:rPr lang="en-GB" b="0" i="0" dirty="0" err="1">
                <a:solidFill>
                  <a:srgbClr val="D1D5DB"/>
                </a:solidFill>
                <a:effectLst/>
                <a:latin typeface="Söhne"/>
              </a:rPr>
              <a:t>che</a:t>
            </a:r>
            <a:r>
              <a:rPr lang="en-GB" b="0" i="0" dirty="0">
                <a:solidFill>
                  <a:srgbClr val="D1D5DB"/>
                </a:solidFill>
                <a:effectLst/>
                <a:latin typeface="Söhne"/>
              </a:rPr>
              <a:t> </a:t>
            </a:r>
            <a:r>
              <a:rPr lang="en-GB" b="0" i="0" dirty="0" err="1">
                <a:solidFill>
                  <a:srgbClr val="D1D5DB"/>
                </a:solidFill>
                <a:effectLst/>
                <a:latin typeface="Söhne"/>
              </a:rPr>
              <a:t>contiene</a:t>
            </a:r>
            <a:r>
              <a:rPr lang="en-GB" b="0" i="0" dirty="0">
                <a:solidFill>
                  <a:srgbClr val="D1D5DB"/>
                </a:solidFill>
                <a:effectLst/>
                <a:latin typeface="Söhne"/>
              </a:rPr>
              <a:t> tutti </a:t>
            </a:r>
            <a:r>
              <a:rPr lang="en-GB" b="0" i="0" dirty="0" err="1">
                <a:solidFill>
                  <a:srgbClr val="D1D5DB"/>
                </a:solidFill>
                <a:effectLst/>
                <a:latin typeface="Söhne"/>
              </a:rPr>
              <a:t>i</a:t>
            </a:r>
            <a:r>
              <a:rPr lang="en-GB" b="0" i="0" dirty="0">
                <a:solidFill>
                  <a:srgbClr val="D1D5DB"/>
                </a:solidFill>
                <a:effectLst/>
                <a:latin typeface="Söhne"/>
              </a:rPr>
              <a:t> file e le </a:t>
            </a:r>
            <a:r>
              <a:rPr lang="en-GB" b="0" i="0" dirty="0" err="1">
                <a:solidFill>
                  <a:srgbClr val="D1D5DB"/>
                </a:solidFill>
                <a:effectLst/>
                <a:latin typeface="Söhne"/>
              </a:rPr>
              <a:t>risorse</a:t>
            </a:r>
            <a:r>
              <a:rPr lang="en-GB" b="0" i="0" dirty="0">
                <a:solidFill>
                  <a:srgbClr val="D1D5DB"/>
                </a:solidFill>
                <a:effectLst/>
                <a:latin typeface="Söhne"/>
              </a:rPr>
              <a:t> </a:t>
            </a:r>
            <a:r>
              <a:rPr lang="en-GB" b="0" i="0" dirty="0" err="1">
                <a:solidFill>
                  <a:srgbClr val="D1D5DB"/>
                </a:solidFill>
                <a:effectLst/>
                <a:latin typeface="Söhne"/>
              </a:rPr>
              <a:t>necessarie</a:t>
            </a:r>
            <a:r>
              <a:rPr lang="en-GB" b="0" i="0" dirty="0">
                <a:solidFill>
                  <a:srgbClr val="D1D5DB"/>
                </a:solidFill>
                <a:effectLst/>
                <a:latin typeface="Söhne"/>
              </a:rPr>
              <a:t> per </a:t>
            </a:r>
            <a:r>
              <a:rPr lang="en-GB" b="0" i="0" dirty="0" err="1">
                <a:solidFill>
                  <a:srgbClr val="D1D5DB"/>
                </a:solidFill>
                <a:effectLst/>
                <a:latin typeface="Söhne"/>
              </a:rPr>
              <a:t>distribuire</a:t>
            </a:r>
            <a:r>
              <a:rPr lang="en-GB" b="0" i="0" dirty="0">
                <a:solidFill>
                  <a:srgbClr val="D1D5DB"/>
                </a:solidFill>
                <a:effectLst/>
                <a:latin typeface="Söhne"/>
              </a:rPr>
              <a:t> </a:t>
            </a:r>
            <a:r>
              <a:rPr lang="en-GB" b="0" i="0" dirty="0" err="1">
                <a:solidFill>
                  <a:srgbClr val="D1D5DB"/>
                </a:solidFill>
                <a:effectLst/>
                <a:latin typeface="Söhne"/>
              </a:rPr>
              <a:t>un'applicazione</a:t>
            </a:r>
            <a:r>
              <a:rPr lang="en-GB" b="0" i="0" dirty="0">
                <a:solidFill>
                  <a:srgbClr val="D1D5DB"/>
                </a:solidFill>
                <a:effectLst/>
                <a:latin typeface="Söhne"/>
              </a:rPr>
              <a:t> </a:t>
            </a:r>
            <a:r>
              <a:rPr lang="en-GB" b="0" i="0" dirty="0" err="1">
                <a:solidFill>
                  <a:srgbClr val="D1D5DB"/>
                </a:solidFill>
                <a:effectLst/>
                <a:latin typeface="Söhne"/>
              </a:rPr>
              <a:t>su</a:t>
            </a:r>
            <a:r>
              <a:rPr lang="en-GB" b="0" i="0" dirty="0">
                <a:solidFill>
                  <a:srgbClr val="D1D5DB"/>
                </a:solidFill>
                <a:effectLst/>
                <a:latin typeface="Söhne"/>
              </a:rPr>
              <a:t> Kubernetes.</a:t>
            </a:r>
          </a:p>
          <a:p>
            <a:pPr algn="l">
              <a:buFont typeface="+mj-lt"/>
              <a:buAutoNum type="arabicPeriod"/>
            </a:pPr>
            <a:endParaRPr lang="en-GB" b="0" i="0" dirty="0">
              <a:solidFill>
                <a:srgbClr val="D1D5DB"/>
              </a:solidFill>
              <a:effectLst/>
              <a:latin typeface="Söhne"/>
            </a:endParaRPr>
          </a:p>
          <a:p>
            <a:pPr algn="l">
              <a:buFont typeface="+mj-lt"/>
              <a:buAutoNum type="arabicPeriod"/>
            </a:pPr>
            <a:r>
              <a:rPr lang="en-GB" b="0" i="0" dirty="0" err="1">
                <a:solidFill>
                  <a:srgbClr val="D1D5DB"/>
                </a:solidFill>
                <a:effectLst/>
                <a:latin typeface="Söhne"/>
              </a:rPr>
              <a:t>Configurazione</a:t>
            </a:r>
            <a:r>
              <a:rPr lang="en-GB" b="0" i="0" dirty="0">
                <a:solidFill>
                  <a:srgbClr val="D1D5DB"/>
                </a:solidFill>
                <a:effectLst/>
                <a:latin typeface="Söhne"/>
              </a:rPr>
              <a:t> </a:t>
            </a:r>
            <a:r>
              <a:rPr lang="en-GB" b="0" i="0" dirty="0" err="1">
                <a:solidFill>
                  <a:srgbClr val="D1D5DB"/>
                </a:solidFill>
                <a:effectLst/>
                <a:latin typeface="Söhne"/>
              </a:rPr>
              <a:t>parametrica</a:t>
            </a:r>
            <a:r>
              <a:rPr lang="en-GB" b="0" i="0" dirty="0">
                <a:solidFill>
                  <a:srgbClr val="D1D5DB"/>
                </a:solidFill>
                <a:effectLst/>
                <a:latin typeface="Söhne"/>
              </a:rPr>
              <a:t>: Helm </a:t>
            </a:r>
            <a:r>
              <a:rPr lang="en-GB" b="0" i="0" dirty="0" err="1">
                <a:solidFill>
                  <a:srgbClr val="D1D5DB"/>
                </a:solidFill>
                <a:effectLst/>
                <a:latin typeface="Söhne"/>
              </a:rPr>
              <a:t>permette</a:t>
            </a:r>
            <a:r>
              <a:rPr lang="en-GB" b="0" i="0" dirty="0">
                <a:solidFill>
                  <a:srgbClr val="D1D5DB"/>
                </a:solidFill>
                <a:effectLst/>
                <a:latin typeface="Söhne"/>
              </a:rPr>
              <a:t> di </a:t>
            </a:r>
            <a:r>
              <a:rPr lang="en-GB" b="0" i="0" dirty="0" err="1">
                <a:solidFill>
                  <a:srgbClr val="D1D5DB"/>
                </a:solidFill>
                <a:effectLst/>
                <a:latin typeface="Söhne"/>
              </a:rPr>
              <a:t>personalizzare</a:t>
            </a:r>
            <a:r>
              <a:rPr lang="en-GB" b="0" i="0" dirty="0">
                <a:solidFill>
                  <a:srgbClr val="D1D5DB"/>
                </a:solidFill>
                <a:effectLst/>
                <a:latin typeface="Söhne"/>
              </a:rPr>
              <a:t> la </a:t>
            </a:r>
            <a:r>
              <a:rPr lang="en-GB" b="0" i="0" dirty="0" err="1">
                <a:solidFill>
                  <a:srgbClr val="D1D5DB"/>
                </a:solidFill>
                <a:effectLst/>
                <a:latin typeface="Söhne"/>
              </a:rPr>
              <a:t>configurazione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utilizzando</a:t>
            </a:r>
            <a:r>
              <a:rPr lang="en-GB" b="0" i="0" dirty="0">
                <a:solidFill>
                  <a:srgbClr val="D1D5DB"/>
                </a:solidFill>
                <a:effectLst/>
                <a:latin typeface="Söhne"/>
              </a:rPr>
              <a:t> </a:t>
            </a:r>
            <a:r>
              <a:rPr lang="en-GB" b="0" i="0" dirty="0" err="1">
                <a:solidFill>
                  <a:srgbClr val="D1D5DB"/>
                </a:solidFill>
                <a:effectLst/>
                <a:latin typeface="Söhne"/>
              </a:rPr>
              <a:t>i</a:t>
            </a:r>
            <a:r>
              <a:rPr lang="en-GB" b="0" i="0" dirty="0">
                <a:solidFill>
                  <a:srgbClr val="D1D5DB"/>
                </a:solidFill>
                <a:effectLst/>
                <a:latin typeface="Söhne"/>
              </a:rPr>
              <a:t> </a:t>
            </a:r>
            <a:r>
              <a:rPr lang="en-GB" b="0" i="0" dirty="0" err="1">
                <a:solidFill>
                  <a:srgbClr val="D1D5DB"/>
                </a:solidFill>
                <a:effectLst/>
                <a:latin typeface="Söhne"/>
              </a:rPr>
              <a:t>valori</a:t>
            </a:r>
            <a:r>
              <a:rPr lang="en-GB" b="0" i="0" dirty="0">
                <a:solidFill>
                  <a:srgbClr val="D1D5DB"/>
                </a:solidFill>
                <a:effectLst/>
                <a:latin typeface="Söhne"/>
              </a:rPr>
              <a:t> </a:t>
            </a:r>
            <a:r>
              <a:rPr lang="en-GB" b="0" i="0" dirty="0" err="1">
                <a:solidFill>
                  <a:srgbClr val="D1D5DB"/>
                </a:solidFill>
                <a:effectLst/>
                <a:latin typeface="Söhne"/>
              </a:rPr>
              <a:t>dei</a:t>
            </a:r>
            <a:r>
              <a:rPr lang="en-GB" b="0" i="0" dirty="0">
                <a:solidFill>
                  <a:srgbClr val="D1D5DB"/>
                </a:solidFill>
                <a:effectLst/>
                <a:latin typeface="Söhne"/>
              </a:rPr>
              <a:t> </a:t>
            </a:r>
            <a:r>
              <a:rPr lang="en-GB" b="0" i="0" dirty="0" err="1">
                <a:solidFill>
                  <a:srgbClr val="D1D5DB"/>
                </a:solidFill>
                <a:effectLst/>
                <a:latin typeface="Söhne"/>
              </a:rPr>
              <a:t>parametri</a:t>
            </a:r>
            <a:r>
              <a:rPr lang="en-GB" b="0" i="0" dirty="0">
                <a:solidFill>
                  <a:srgbClr val="D1D5DB"/>
                </a:solidFill>
                <a:effectLst/>
                <a:latin typeface="Söhne"/>
              </a:rPr>
              <a:t>. I </a:t>
            </a:r>
            <a:r>
              <a:rPr lang="en-GB" b="0" i="0" dirty="0" err="1">
                <a:solidFill>
                  <a:srgbClr val="D1D5DB"/>
                </a:solidFill>
                <a:effectLst/>
                <a:latin typeface="Söhne"/>
              </a:rPr>
              <a:t>parametri</a:t>
            </a:r>
            <a:r>
              <a:rPr lang="en-GB" b="0" i="0" dirty="0">
                <a:solidFill>
                  <a:srgbClr val="D1D5DB"/>
                </a:solidFill>
                <a:effectLst/>
                <a:latin typeface="Söhne"/>
              </a:rPr>
              <a:t> </a:t>
            </a:r>
            <a:r>
              <a:rPr lang="en-GB" b="0" i="0" dirty="0" err="1">
                <a:solidFill>
                  <a:srgbClr val="D1D5DB"/>
                </a:solidFill>
                <a:effectLst/>
                <a:latin typeface="Söhne"/>
              </a:rPr>
              <a:t>possono</a:t>
            </a:r>
            <a:r>
              <a:rPr lang="en-GB" b="0" i="0" dirty="0">
                <a:solidFill>
                  <a:srgbClr val="D1D5DB"/>
                </a:solidFill>
                <a:effectLst/>
                <a:latin typeface="Söhne"/>
              </a:rPr>
              <a:t> </a:t>
            </a:r>
            <a:r>
              <a:rPr lang="en-GB" b="0" i="0" dirty="0" err="1">
                <a:solidFill>
                  <a:srgbClr val="D1D5DB"/>
                </a:solidFill>
                <a:effectLst/>
                <a:latin typeface="Söhne"/>
              </a:rPr>
              <a:t>essere</a:t>
            </a:r>
            <a:r>
              <a:rPr lang="en-GB" b="0" i="0" dirty="0">
                <a:solidFill>
                  <a:srgbClr val="D1D5DB"/>
                </a:solidFill>
                <a:effectLst/>
                <a:latin typeface="Söhne"/>
              </a:rPr>
              <a:t> </a:t>
            </a:r>
            <a:r>
              <a:rPr lang="en-GB" b="0" i="0" dirty="0" err="1">
                <a:solidFill>
                  <a:srgbClr val="D1D5DB"/>
                </a:solidFill>
                <a:effectLst/>
                <a:latin typeface="Söhne"/>
              </a:rPr>
              <a:t>facilmente</a:t>
            </a:r>
            <a:r>
              <a:rPr lang="en-GB" b="0" i="0" dirty="0">
                <a:solidFill>
                  <a:srgbClr val="D1D5DB"/>
                </a:solidFill>
                <a:effectLst/>
                <a:latin typeface="Söhne"/>
              </a:rPr>
              <a:t> </a:t>
            </a:r>
            <a:r>
              <a:rPr lang="en-GB" b="0" i="0" dirty="0" err="1">
                <a:solidFill>
                  <a:srgbClr val="D1D5DB"/>
                </a:solidFill>
                <a:effectLst/>
                <a:latin typeface="Söhne"/>
              </a:rPr>
              <a:t>specificati</a:t>
            </a:r>
            <a:r>
              <a:rPr lang="en-GB" b="0" i="0" dirty="0">
                <a:solidFill>
                  <a:srgbClr val="D1D5DB"/>
                </a:solidFill>
                <a:effectLst/>
                <a:latin typeface="Söhne"/>
              </a:rPr>
              <a:t> </a:t>
            </a:r>
            <a:r>
              <a:rPr lang="en-GB" b="0" i="0" dirty="0" err="1">
                <a:solidFill>
                  <a:srgbClr val="D1D5DB"/>
                </a:solidFill>
                <a:effectLst/>
                <a:latin typeface="Söhne"/>
              </a:rPr>
              <a:t>durante</a:t>
            </a:r>
            <a:r>
              <a:rPr lang="en-GB" b="0" i="0" dirty="0">
                <a:solidFill>
                  <a:srgbClr val="D1D5DB"/>
                </a:solidFill>
                <a:effectLst/>
                <a:latin typeface="Söhne"/>
              </a:rPr>
              <a:t> </a:t>
            </a:r>
            <a:r>
              <a:rPr lang="en-GB" b="0" i="0" dirty="0" err="1">
                <a:solidFill>
                  <a:srgbClr val="D1D5DB"/>
                </a:solidFill>
                <a:effectLst/>
                <a:latin typeface="Söhne"/>
              </a:rPr>
              <a:t>l'installazione</a:t>
            </a:r>
            <a:r>
              <a:rPr lang="en-GB" b="0" i="0" dirty="0">
                <a:solidFill>
                  <a:srgbClr val="D1D5DB"/>
                </a:solidFill>
                <a:effectLst/>
                <a:latin typeface="Söhne"/>
              </a:rPr>
              <a:t> o </a:t>
            </a:r>
            <a:r>
              <a:rPr lang="en-GB" b="0" i="0" dirty="0" err="1">
                <a:solidFill>
                  <a:srgbClr val="D1D5DB"/>
                </a:solidFill>
                <a:effectLst/>
                <a:latin typeface="Söhne"/>
              </a:rPr>
              <a:t>l'aggiornamento</a:t>
            </a:r>
            <a:r>
              <a:rPr lang="en-GB" b="0" i="0" dirty="0">
                <a:solidFill>
                  <a:srgbClr val="D1D5DB"/>
                </a:solidFill>
                <a:effectLst/>
                <a:latin typeface="Söhne"/>
              </a:rPr>
              <a:t> di un chart, </a:t>
            </a:r>
            <a:r>
              <a:rPr lang="en-GB" b="0" i="0" dirty="0" err="1">
                <a:solidFill>
                  <a:srgbClr val="D1D5DB"/>
                </a:solidFill>
                <a:effectLst/>
                <a:latin typeface="Söhne"/>
              </a:rPr>
              <a:t>consentendo</a:t>
            </a:r>
            <a:r>
              <a:rPr lang="en-GB" b="0" i="0" dirty="0">
                <a:solidFill>
                  <a:srgbClr val="D1D5DB"/>
                </a:solidFill>
                <a:effectLst/>
                <a:latin typeface="Söhne"/>
              </a:rPr>
              <a:t>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maggiore</a:t>
            </a:r>
            <a:r>
              <a:rPr lang="en-GB" b="0" i="0" dirty="0">
                <a:solidFill>
                  <a:srgbClr val="D1D5DB"/>
                </a:solidFill>
                <a:effectLst/>
                <a:latin typeface="Söhne"/>
              </a:rPr>
              <a:t> </a:t>
            </a:r>
            <a:r>
              <a:rPr lang="en-GB" b="0" i="0" dirty="0" err="1">
                <a:solidFill>
                  <a:srgbClr val="D1D5DB"/>
                </a:solidFill>
                <a:effectLst/>
                <a:latin typeface="Söhne"/>
              </a:rPr>
              <a:t>flessibilità</a:t>
            </a:r>
            <a:r>
              <a:rPr lang="en-GB" b="0" i="0" dirty="0">
                <a:solidFill>
                  <a:srgbClr val="D1D5DB"/>
                </a:solidFill>
                <a:effectLst/>
                <a:latin typeface="Söhne"/>
              </a:rPr>
              <a:t> </a:t>
            </a:r>
            <a:r>
              <a:rPr lang="en-GB" b="0" i="0" dirty="0" err="1">
                <a:solidFill>
                  <a:srgbClr val="D1D5DB"/>
                </a:solidFill>
                <a:effectLst/>
                <a:latin typeface="Söhne"/>
              </a:rPr>
              <a:t>nella</a:t>
            </a:r>
            <a:r>
              <a:rPr lang="en-GB" b="0" i="0" dirty="0">
                <a:solidFill>
                  <a:srgbClr val="D1D5DB"/>
                </a:solidFill>
                <a:effectLst/>
                <a:latin typeface="Söhne"/>
              </a:rPr>
              <a:t>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configurazioni</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a:t>
            </a:r>
          </a:p>
          <a:p>
            <a:pPr algn="l">
              <a:buFont typeface="+mj-lt"/>
              <a:buAutoNum type="arabicPeriod"/>
            </a:pPr>
            <a:endParaRPr lang="en-GB" b="0" i="0" dirty="0">
              <a:solidFill>
                <a:srgbClr val="D1D5DB"/>
              </a:solidFill>
              <a:effectLst/>
              <a:latin typeface="Söhne"/>
            </a:endParaRPr>
          </a:p>
          <a:p>
            <a:pPr algn="l">
              <a:buFont typeface="+mj-lt"/>
              <a:buAutoNum type="arabicPeriod"/>
            </a:pP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dipendenze</a:t>
            </a:r>
            <a:r>
              <a:rPr lang="en-GB" b="0" i="0" dirty="0">
                <a:solidFill>
                  <a:srgbClr val="D1D5DB"/>
                </a:solidFill>
                <a:effectLst/>
                <a:latin typeface="Söhne"/>
              </a:rPr>
              <a:t>: Helm </a:t>
            </a:r>
            <a:r>
              <a:rPr lang="en-GB" b="0" i="0" dirty="0" err="1">
                <a:solidFill>
                  <a:srgbClr val="D1D5DB"/>
                </a:solidFill>
                <a:effectLst/>
                <a:latin typeface="Söhne"/>
              </a:rPr>
              <a:t>supporta</a:t>
            </a:r>
            <a:r>
              <a:rPr lang="en-GB" b="0" i="0" dirty="0">
                <a:solidFill>
                  <a:srgbClr val="D1D5DB"/>
                </a:solidFill>
                <a:effectLst/>
                <a:latin typeface="Söhne"/>
              </a:rPr>
              <a:t> la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dipendenze</a:t>
            </a:r>
            <a:r>
              <a:rPr lang="en-GB" b="0" i="0" dirty="0">
                <a:solidFill>
                  <a:srgbClr val="D1D5DB"/>
                </a:solidFill>
                <a:effectLst/>
                <a:latin typeface="Söhne"/>
              </a:rPr>
              <a:t> </a:t>
            </a:r>
            <a:r>
              <a:rPr lang="en-GB" b="0" i="0" dirty="0" err="1">
                <a:solidFill>
                  <a:srgbClr val="D1D5DB"/>
                </a:solidFill>
                <a:effectLst/>
                <a:latin typeface="Söhne"/>
              </a:rPr>
              <a:t>tra</a:t>
            </a:r>
            <a:r>
              <a:rPr lang="en-GB" b="0" i="0" dirty="0">
                <a:solidFill>
                  <a:srgbClr val="D1D5DB"/>
                </a:solidFill>
                <a:effectLst/>
                <a:latin typeface="Söhne"/>
              </a:rPr>
              <a:t> </a:t>
            </a:r>
            <a:r>
              <a:rPr lang="en-GB" b="0" i="0" dirty="0" err="1">
                <a:solidFill>
                  <a:srgbClr val="D1D5DB"/>
                </a:solidFill>
                <a:effectLst/>
                <a:latin typeface="Söhne"/>
              </a:rPr>
              <a:t>i</a:t>
            </a:r>
            <a:r>
              <a:rPr lang="en-GB" b="0" i="0" dirty="0">
                <a:solidFill>
                  <a:srgbClr val="D1D5DB"/>
                </a:solidFill>
                <a:effectLst/>
                <a:latin typeface="Söhne"/>
              </a:rPr>
              <a:t> chart. </a:t>
            </a:r>
            <a:r>
              <a:rPr lang="en-GB" b="0" i="0" dirty="0" err="1">
                <a:solidFill>
                  <a:srgbClr val="D1D5DB"/>
                </a:solidFill>
                <a:effectLst/>
                <a:latin typeface="Söhne"/>
              </a:rPr>
              <a:t>È</a:t>
            </a:r>
            <a:r>
              <a:rPr lang="en-GB" b="0" i="0" dirty="0">
                <a:solidFill>
                  <a:srgbClr val="D1D5DB"/>
                </a:solidFill>
                <a:effectLst/>
                <a:latin typeface="Söhne"/>
              </a:rPr>
              <a:t> </a:t>
            </a:r>
            <a:r>
              <a:rPr lang="en-GB" b="0" i="0" dirty="0" err="1">
                <a:solidFill>
                  <a:srgbClr val="D1D5DB"/>
                </a:solidFill>
                <a:effectLst/>
                <a:latin typeface="Söhne"/>
              </a:rPr>
              <a:t>possibile</a:t>
            </a:r>
            <a:r>
              <a:rPr lang="en-GB" b="0" i="0" dirty="0">
                <a:solidFill>
                  <a:srgbClr val="D1D5DB"/>
                </a:solidFill>
                <a:effectLst/>
                <a:latin typeface="Söhne"/>
              </a:rPr>
              <a:t> </a:t>
            </a:r>
            <a:r>
              <a:rPr lang="en-GB" b="0" i="0" dirty="0" err="1">
                <a:solidFill>
                  <a:srgbClr val="D1D5DB"/>
                </a:solidFill>
                <a:effectLst/>
                <a:latin typeface="Söhne"/>
              </a:rPr>
              <a:t>definire</a:t>
            </a:r>
            <a:r>
              <a:rPr lang="en-GB" b="0" i="0" dirty="0">
                <a:solidFill>
                  <a:srgbClr val="D1D5DB"/>
                </a:solidFill>
                <a:effectLst/>
                <a:latin typeface="Söhne"/>
              </a:rPr>
              <a:t> le </a:t>
            </a:r>
            <a:r>
              <a:rPr lang="en-GB" b="0" i="0" dirty="0" err="1">
                <a:solidFill>
                  <a:srgbClr val="D1D5DB"/>
                </a:solidFill>
                <a:effectLst/>
                <a:latin typeface="Söhne"/>
              </a:rPr>
              <a:t>dipendenze</a:t>
            </a:r>
            <a:r>
              <a:rPr lang="en-GB" b="0" i="0" dirty="0">
                <a:solidFill>
                  <a:srgbClr val="D1D5DB"/>
                </a:solidFill>
                <a:effectLst/>
                <a:latin typeface="Söhne"/>
              </a:rPr>
              <a:t> di </a:t>
            </a:r>
            <a:r>
              <a:rPr lang="en-GB" b="0" i="0" dirty="0" err="1">
                <a:solidFill>
                  <a:srgbClr val="D1D5DB"/>
                </a:solidFill>
                <a:effectLst/>
                <a:latin typeface="Söhne"/>
              </a:rPr>
              <a:t>un'applicazione</a:t>
            </a:r>
            <a:r>
              <a:rPr lang="en-GB" b="0" i="0" dirty="0">
                <a:solidFill>
                  <a:srgbClr val="D1D5DB"/>
                </a:solidFill>
                <a:effectLst/>
                <a:latin typeface="Söhne"/>
              </a:rPr>
              <a:t> da </a:t>
            </a:r>
            <a:r>
              <a:rPr lang="en-GB" b="0" i="0" dirty="0" err="1">
                <a:solidFill>
                  <a:srgbClr val="D1D5DB"/>
                </a:solidFill>
                <a:effectLst/>
                <a:latin typeface="Söhne"/>
              </a:rPr>
              <a:t>altre</a:t>
            </a:r>
            <a:r>
              <a:rPr lang="en-GB" b="0" i="0" dirty="0">
                <a:solidFill>
                  <a:srgbClr val="D1D5DB"/>
                </a:solidFill>
                <a:effectLst/>
                <a:latin typeface="Söhne"/>
              </a:rPr>
              <a:t> </a:t>
            </a:r>
            <a:r>
              <a:rPr lang="en-GB" b="0" i="0" dirty="0" err="1">
                <a:solidFill>
                  <a:srgbClr val="D1D5DB"/>
                </a:solidFill>
                <a:effectLst/>
                <a:latin typeface="Söhne"/>
              </a:rPr>
              <a:t>risorse</a:t>
            </a:r>
            <a:r>
              <a:rPr lang="en-GB" b="0" i="0" dirty="0">
                <a:solidFill>
                  <a:srgbClr val="D1D5DB"/>
                </a:solidFill>
                <a:effectLst/>
                <a:latin typeface="Söhne"/>
              </a:rPr>
              <a:t> o </a:t>
            </a:r>
            <a:r>
              <a:rPr lang="en-GB" b="0" i="0" dirty="0" err="1">
                <a:solidFill>
                  <a:srgbClr val="D1D5DB"/>
                </a:solidFill>
                <a:effectLst/>
                <a:latin typeface="Söhne"/>
              </a:rPr>
              <a:t>servizi</a:t>
            </a:r>
            <a:r>
              <a:rPr lang="en-GB" b="0" i="0" dirty="0">
                <a:solidFill>
                  <a:srgbClr val="D1D5DB"/>
                </a:solidFill>
                <a:effectLst/>
                <a:latin typeface="Söhne"/>
              </a:rPr>
              <a:t>, </a:t>
            </a:r>
            <a:r>
              <a:rPr lang="en-GB" b="0" i="0" dirty="0" err="1">
                <a:solidFill>
                  <a:srgbClr val="D1D5DB"/>
                </a:solidFill>
                <a:effectLst/>
                <a:latin typeface="Söhne"/>
              </a:rPr>
              <a:t>consentendo</a:t>
            </a:r>
            <a:r>
              <a:rPr lang="en-GB" b="0" i="0" dirty="0">
                <a:solidFill>
                  <a:srgbClr val="D1D5DB"/>
                </a:solidFill>
                <a:effectLst/>
                <a:latin typeface="Söhne"/>
              </a:rPr>
              <a:t>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semplificata</a:t>
            </a:r>
            <a:r>
              <a:rPr lang="en-GB" b="0" i="0" dirty="0">
                <a:solidFill>
                  <a:srgbClr val="D1D5DB"/>
                </a:solidFill>
                <a:effectLst/>
                <a:latin typeface="Söhne"/>
              </a:rPr>
              <a:t> e </a:t>
            </a:r>
            <a:r>
              <a:rPr lang="en-GB" b="0" i="0" dirty="0" err="1">
                <a:solidFill>
                  <a:srgbClr val="D1D5DB"/>
                </a:solidFill>
                <a:effectLst/>
                <a:latin typeface="Söhne"/>
              </a:rPr>
              <a:t>automatizzata</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relazioni</a:t>
            </a:r>
            <a:r>
              <a:rPr lang="en-GB" b="0" i="0" dirty="0">
                <a:solidFill>
                  <a:srgbClr val="D1D5DB"/>
                </a:solidFill>
                <a:effectLst/>
                <a:latin typeface="Söhne"/>
              </a:rPr>
              <a:t> </a:t>
            </a:r>
            <a:r>
              <a:rPr lang="en-GB" b="0" i="0" dirty="0" err="1">
                <a:solidFill>
                  <a:srgbClr val="D1D5DB"/>
                </a:solidFill>
                <a:effectLst/>
                <a:latin typeface="Söhne"/>
              </a:rPr>
              <a:t>tra</a:t>
            </a:r>
            <a:r>
              <a:rPr lang="en-GB" b="0" i="0" dirty="0">
                <a:solidFill>
                  <a:srgbClr val="D1D5DB"/>
                </a:solidFill>
                <a:effectLst/>
                <a:latin typeface="Söhne"/>
              </a:rPr>
              <a:t> le diverse </a:t>
            </a:r>
            <a:r>
              <a:rPr lang="en-GB" b="0" i="0" dirty="0" err="1">
                <a:solidFill>
                  <a:srgbClr val="D1D5DB"/>
                </a:solidFill>
                <a:effectLst/>
                <a:latin typeface="Söhne"/>
              </a:rPr>
              <a:t>componenti</a:t>
            </a:r>
            <a:r>
              <a:rPr lang="en-GB" b="0" i="0" dirty="0">
                <a:solidFill>
                  <a:srgbClr val="D1D5DB"/>
                </a:solidFill>
                <a:effectLst/>
                <a:latin typeface="Söhne"/>
              </a:rPr>
              <a:t> </a:t>
            </a:r>
            <a:r>
              <a:rPr lang="en-GB" b="0" i="0" dirty="0" err="1">
                <a:solidFill>
                  <a:srgbClr val="D1D5DB"/>
                </a:solidFill>
                <a:effectLst/>
                <a:latin typeface="Söhne"/>
              </a:rPr>
              <a:t>dell'applicazione</a:t>
            </a:r>
            <a:r>
              <a:rPr lang="en-GB" b="0" i="0" dirty="0">
                <a:solidFill>
                  <a:srgbClr val="D1D5DB"/>
                </a:solidFill>
                <a:effectLst/>
                <a:latin typeface="Söhne"/>
              </a:rPr>
              <a:t>.</a:t>
            </a:r>
          </a:p>
          <a:p>
            <a:pPr algn="l">
              <a:buFont typeface="+mj-lt"/>
              <a:buAutoNum type="arabicPeriod"/>
            </a:pPr>
            <a:endParaRPr lang="en-GB" b="0" i="0" dirty="0">
              <a:solidFill>
                <a:srgbClr val="D1D5DB"/>
              </a:solidFill>
              <a:effectLst/>
              <a:latin typeface="Söhne"/>
            </a:endParaRPr>
          </a:p>
          <a:p>
            <a:pPr algn="l">
              <a:buFont typeface="+mj-lt"/>
              <a:buAutoNum type="arabicPeriod"/>
            </a:pPr>
            <a:r>
              <a:rPr lang="en-GB" b="0" i="0" dirty="0">
                <a:solidFill>
                  <a:srgbClr val="D1D5DB"/>
                </a:solidFill>
                <a:effectLst/>
                <a:latin typeface="Söhne"/>
              </a:rPr>
              <a:t>Versioning e rollback: Helm </a:t>
            </a:r>
            <a:r>
              <a:rPr lang="en-GB" b="0" i="0" dirty="0" err="1">
                <a:solidFill>
                  <a:srgbClr val="D1D5DB"/>
                </a:solidFill>
                <a:effectLst/>
                <a:latin typeface="Söhne"/>
              </a:rPr>
              <a:t>supporta</a:t>
            </a:r>
            <a:r>
              <a:rPr lang="en-GB" b="0" i="0" dirty="0">
                <a:solidFill>
                  <a:srgbClr val="D1D5DB"/>
                </a:solidFill>
                <a:effectLst/>
                <a:latin typeface="Söhne"/>
              </a:rPr>
              <a:t> il versioning </a:t>
            </a:r>
            <a:r>
              <a:rPr lang="en-GB" b="0" i="0" dirty="0" err="1">
                <a:solidFill>
                  <a:srgbClr val="D1D5DB"/>
                </a:solidFill>
                <a:effectLst/>
                <a:latin typeface="Söhne"/>
              </a:rPr>
              <a:t>dei</a:t>
            </a:r>
            <a:r>
              <a:rPr lang="en-GB" b="0" i="0" dirty="0">
                <a:solidFill>
                  <a:srgbClr val="D1D5DB"/>
                </a:solidFill>
                <a:effectLst/>
                <a:latin typeface="Söhne"/>
              </a:rPr>
              <a:t> chart e </a:t>
            </a:r>
            <a:r>
              <a:rPr lang="en-GB" b="0" i="0" dirty="0" err="1">
                <a:solidFill>
                  <a:srgbClr val="D1D5DB"/>
                </a:solidFill>
                <a:effectLst/>
                <a:latin typeface="Söhne"/>
              </a:rPr>
              <a:t>consente</a:t>
            </a:r>
            <a:r>
              <a:rPr lang="en-GB" b="0" i="0" dirty="0">
                <a:solidFill>
                  <a:srgbClr val="D1D5DB"/>
                </a:solidFill>
                <a:effectLst/>
                <a:latin typeface="Söhne"/>
              </a:rPr>
              <a:t> di </a:t>
            </a:r>
            <a:r>
              <a:rPr lang="en-GB" b="0" i="0" dirty="0" err="1">
                <a:solidFill>
                  <a:srgbClr val="D1D5DB"/>
                </a:solidFill>
                <a:effectLst/>
                <a:latin typeface="Söhne"/>
              </a:rPr>
              <a:t>eseguire</a:t>
            </a:r>
            <a:r>
              <a:rPr lang="en-GB" b="0" i="0" dirty="0">
                <a:solidFill>
                  <a:srgbClr val="D1D5DB"/>
                </a:solidFill>
                <a:effectLst/>
                <a:latin typeface="Söhne"/>
              </a:rPr>
              <a:t> il rollback a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versione</a:t>
            </a:r>
            <a:r>
              <a:rPr lang="en-GB" b="0" i="0" dirty="0">
                <a:solidFill>
                  <a:srgbClr val="D1D5DB"/>
                </a:solidFill>
                <a:effectLst/>
                <a:latin typeface="Söhne"/>
              </a:rPr>
              <a:t> </a:t>
            </a:r>
            <a:r>
              <a:rPr lang="en-GB" b="0" i="0" dirty="0" err="1">
                <a:solidFill>
                  <a:srgbClr val="D1D5DB"/>
                </a:solidFill>
                <a:effectLst/>
                <a:latin typeface="Söhne"/>
              </a:rPr>
              <a:t>precedente</a:t>
            </a:r>
            <a:r>
              <a:rPr lang="en-GB" b="0" i="0" dirty="0">
                <a:solidFill>
                  <a:srgbClr val="D1D5DB"/>
                </a:solidFill>
                <a:effectLst/>
                <a:latin typeface="Söhne"/>
              </a:rPr>
              <a:t> in </a:t>
            </a:r>
            <a:r>
              <a:rPr lang="en-GB" b="0" i="0" dirty="0" err="1">
                <a:solidFill>
                  <a:srgbClr val="D1D5DB"/>
                </a:solidFill>
                <a:effectLst/>
                <a:latin typeface="Söhne"/>
              </a:rPr>
              <a:t>caso</a:t>
            </a:r>
            <a:r>
              <a:rPr lang="en-GB" b="0" i="0" dirty="0">
                <a:solidFill>
                  <a:srgbClr val="D1D5DB"/>
                </a:solidFill>
                <a:effectLst/>
                <a:latin typeface="Söhne"/>
              </a:rPr>
              <a:t> di </a:t>
            </a:r>
            <a:r>
              <a:rPr lang="en-GB" b="0" i="0" dirty="0" err="1">
                <a:solidFill>
                  <a:srgbClr val="D1D5DB"/>
                </a:solidFill>
                <a:effectLst/>
                <a:latin typeface="Söhne"/>
              </a:rPr>
              <a:t>problemi</a:t>
            </a:r>
            <a:r>
              <a:rPr lang="en-GB" b="0" i="0" dirty="0">
                <a:solidFill>
                  <a:srgbClr val="D1D5DB"/>
                </a:solidFill>
                <a:effectLst/>
                <a:latin typeface="Söhne"/>
              </a:rPr>
              <a:t> o </a:t>
            </a:r>
            <a:r>
              <a:rPr lang="en-GB" b="0" i="0" dirty="0" err="1">
                <a:solidFill>
                  <a:srgbClr val="D1D5DB"/>
                </a:solidFill>
                <a:effectLst/>
                <a:latin typeface="Söhne"/>
              </a:rPr>
              <a:t>errori</a:t>
            </a:r>
            <a:r>
              <a:rPr lang="en-GB" b="0" i="0" dirty="0">
                <a:solidFill>
                  <a:srgbClr val="D1D5DB"/>
                </a:solidFill>
                <a:effectLst/>
                <a:latin typeface="Söhne"/>
              </a:rPr>
              <a:t> </a:t>
            </a:r>
            <a:r>
              <a:rPr lang="en-GB" b="0" i="0" dirty="0" err="1">
                <a:solidFill>
                  <a:srgbClr val="D1D5DB"/>
                </a:solidFill>
                <a:effectLst/>
                <a:latin typeface="Söhne"/>
              </a:rPr>
              <a:t>durante</a:t>
            </a:r>
            <a:r>
              <a:rPr lang="en-GB" b="0" i="0" dirty="0">
                <a:solidFill>
                  <a:srgbClr val="D1D5DB"/>
                </a:solidFill>
                <a:effectLst/>
                <a:latin typeface="Söhne"/>
              </a:rPr>
              <a:t> </a:t>
            </a:r>
            <a:r>
              <a:rPr lang="en-GB" b="0" i="0" dirty="0" err="1">
                <a:solidFill>
                  <a:srgbClr val="D1D5DB"/>
                </a:solidFill>
                <a:effectLst/>
                <a:latin typeface="Söhne"/>
              </a:rPr>
              <a:t>l'aggiornamento</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Questo</a:t>
            </a:r>
            <a:r>
              <a:rPr lang="en-GB" b="0" i="0" dirty="0">
                <a:solidFill>
                  <a:srgbClr val="D1D5DB"/>
                </a:solidFill>
                <a:effectLst/>
                <a:latin typeface="Söhne"/>
              </a:rPr>
              <a:t> </a:t>
            </a:r>
            <a:r>
              <a:rPr lang="en-GB" b="0" i="0" dirty="0" err="1">
                <a:solidFill>
                  <a:srgbClr val="D1D5DB"/>
                </a:solidFill>
                <a:effectLst/>
                <a:latin typeface="Söhne"/>
              </a:rPr>
              <a:t>facilita</a:t>
            </a:r>
            <a:r>
              <a:rPr lang="en-GB" b="0" i="0" dirty="0">
                <a:solidFill>
                  <a:srgbClr val="D1D5DB"/>
                </a:solidFill>
                <a:effectLst/>
                <a:latin typeface="Söhne"/>
              </a:rPr>
              <a:t> il </a:t>
            </a:r>
            <a:r>
              <a:rPr lang="en-GB" b="0" i="0" dirty="0" err="1">
                <a:solidFill>
                  <a:srgbClr val="D1D5DB"/>
                </a:solidFill>
                <a:effectLst/>
                <a:latin typeface="Söhne"/>
              </a:rPr>
              <a:t>processo</a:t>
            </a:r>
            <a:r>
              <a:rPr lang="en-GB" b="0" i="0" dirty="0">
                <a:solidFill>
                  <a:srgbClr val="D1D5DB"/>
                </a:solidFill>
                <a:effectLst/>
                <a:latin typeface="Söhne"/>
              </a:rPr>
              <a:t> di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versioni</a:t>
            </a:r>
            <a:r>
              <a:rPr lang="en-GB" b="0" i="0" dirty="0">
                <a:solidFill>
                  <a:srgbClr val="D1D5DB"/>
                </a:solidFill>
                <a:effectLst/>
                <a:latin typeface="Söhne"/>
              </a:rPr>
              <a:t> e la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degli</a:t>
            </a:r>
            <a:r>
              <a:rPr lang="en-GB" b="0" i="0" dirty="0">
                <a:solidFill>
                  <a:srgbClr val="D1D5DB"/>
                </a:solidFill>
                <a:effectLst/>
                <a:latin typeface="Söhne"/>
              </a:rPr>
              <a:t> aggiornamenti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in un </a:t>
            </a:r>
            <a:r>
              <a:rPr lang="en-GB" b="0" i="0" dirty="0" err="1">
                <a:solidFill>
                  <a:srgbClr val="D1D5DB"/>
                </a:solidFill>
                <a:effectLst/>
                <a:latin typeface="Söhne"/>
              </a:rPr>
              <a:t>ambiente</a:t>
            </a:r>
            <a:r>
              <a:rPr lang="en-GB" b="0" i="0" dirty="0">
                <a:solidFill>
                  <a:srgbClr val="D1D5DB"/>
                </a:solidFill>
                <a:effectLst/>
                <a:latin typeface="Söhne"/>
              </a:rPr>
              <a:t> Kubernetes.</a:t>
            </a:r>
          </a:p>
          <a:p>
            <a:pPr algn="l">
              <a:buFont typeface="+mj-lt"/>
              <a:buAutoNum type="arabicPeriod"/>
            </a:pPr>
            <a:endParaRPr lang="en-GB" b="0" i="0" dirty="0">
              <a:solidFill>
                <a:srgbClr val="D1D5DB"/>
              </a:solidFill>
              <a:effectLst/>
              <a:latin typeface="Söhne"/>
            </a:endParaRPr>
          </a:p>
          <a:p>
            <a:pPr algn="l">
              <a:buFont typeface="+mj-lt"/>
              <a:buAutoNum type="arabicPeriod"/>
            </a:pPr>
            <a:r>
              <a:rPr lang="en-GB" b="0" i="0" dirty="0" err="1">
                <a:solidFill>
                  <a:srgbClr val="D1D5DB"/>
                </a:solidFill>
                <a:effectLst/>
                <a:latin typeface="Söhne"/>
              </a:rPr>
              <a:t>Condivisione</a:t>
            </a:r>
            <a:r>
              <a:rPr lang="en-GB" b="0" i="0" dirty="0">
                <a:solidFill>
                  <a:srgbClr val="D1D5DB"/>
                </a:solidFill>
                <a:effectLst/>
                <a:latin typeface="Söhne"/>
              </a:rPr>
              <a:t> e </a:t>
            </a:r>
            <a:r>
              <a:rPr lang="en-GB" b="0" i="0" dirty="0" err="1">
                <a:solidFill>
                  <a:srgbClr val="D1D5DB"/>
                </a:solidFill>
                <a:effectLst/>
                <a:latin typeface="Söhne"/>
              </a:rPr>
              <a:t>riutilizzo</a:t>
            </a:r>
            <a:r>
              <a:rPr lang="en-GB" b="0" i="0" dirty="0">
                <a:solidFill>
                  <a:srgbClr val="D1D5DB"/>
                </a:solidFill>
                <a:effectLst/>
                <a:latin typeface="Söhne"/>
              </a:rPr>
              <a:t>: Helm </a:t>
            </a:r>
            <a:r>
              <a:rPr lang="en-GB" b="0" i="0" dirty="0" err="1">
                <a:solidFill>
                  <a:srgbClr val="D1D5DB"/>
                </a:solidFill>
                <a:effectLst/>
                <a:latin typeface="Söhne"/>
              </a:rPr>
              <a:t>promuove</a:t>
            </a:r>
            <a:r>
              <a:rPr lang="en-GB" b="0" i="0" dirty="0">
                <a:solidFill>
                  <a:srgbClr val="D1D5DB"/>
                </a:solidFill>
                <a:effectLst/>
                <a:latin typeface="Söhne"/>
              </a:rPr>
              <a:t> la </a:t>
            </a:r>
            <a:r>
              <a:rPr lang="en-GB" b="0" i="0" dirty="0" err="1">
                <a:solidFill>
                  <a:srgbClr val="D1D5DB"/>
                </a:solidFill>
                <a:effectLst/>
                <a:latin typeface="Söhne"/>
              </a:rPr>
              <a:t>condivisione</a:t>
            </a:r>
            <a:r>
              <a:rPr lang="en-GB" b="0" i="0" dirty="0">
                <a:solidFill>
                  <a:srgbClr val="D1D5DB"/>
                </a:solidFill>
                <a:effectLst/>
                <a:latin typeface="Söhne"/>
              </a:rPr>
              <a:t> e il </a:t>
            </a:r>
            <a:r>
              <a:rPr lang="en-GB" b="0" i="0" dirty="0" err="1">
                <a:solidFill>
                  <a:srgbClr val="D1D5DB"/>
                </a:solidFill>
                <a:effectLst/>
                <a:latin typeface="Söhne"/>
              </a:rPr>
              <a:t>riutilizzo</a:t>
            </a:r>
            <a:r>
              <a:rPr lang="en-GB" b="0" i="0" dirty="0">
                <a:solidFill>
                  <a:srgbClr val="D1D5DB"/>
                </a:solidFill>
                <a:effectLst/>
                <a:latin typeface="Söhne"/>
              </a:rPr>
              <a:t> </a:t>
            </a:r>
            <a:r>
              <a:rPr lang="en-GB" b="0" i="0" dirty="0" err="1">
                <a:solidFill>
                  <a:srgbClr val="D1D5DB"/>
                </a:solidFill>
                <a:effectLst/>
                <a:latin typeface="Söhne"/>
              </a:rPr>
              <a:t>dei</a:t>
            </a:r>
            <a:r>
              <a:rPr lang="en-GB" b="0" i="0" dirty="0">
                <a:solidFill>
                  <a:srgbClr val="D1D5DB"/>
                </a:solidFill>
                <a:effectLst/>
                <a:latin typeface="Söhne"/>
              </a:rPr>
              <a:t> chart </a:t>
            </a:r>
            <a:r>
              <a:rPr lang="en-GB" b="0" i="0" dirty="0" err="1">
                <a:solidFill>
                  <a:srgbClr val="D1D5DB"/>
                </a:solidFill>
                <a:effectLst/>
                <a:latin typeface="Söhne"/>
              </a:rPr>
              <a:t>attraverso</a:t>
            </a:r>
            <a:r>
              <a:rPr lang="en-GB" b="0" i="0" dirty="0">
                <a:solidFill>
                  <a:srgbClr val="D1D5DB"/>
                </a:solidFill>
                <a:effectLst/>
                <a:latin typeface="Söhne"/>
              </a:rPr>
              <a:t> il </a:t>
            </a:r>
            <a:r>
              <a:rPr lang="en-GB" b="0" i="0" dirty="0" err="1">
                <a:solidFill>
                  <a:srgbClr val="D1D5DB"/>
                </a:solidFill>
                <a:effectLst/>
                <a:latin typeface="Söhne"/>
              </a:rPr>
              <a:t>suo</a:t>
            </a:r>
            <a:r>
              <a:rPr lang="en-GB" b="0" i="0" dirty="0">
                <a:solidFill>
                  <a:srgbClr val="D1D5DB"/>
                </a:solidFill>
                <a:effectLst/>
                <a:latin typeface="Söhne"/>
              </a:rPr>
              <a:t> </a:t>
            </a:r>
            <a:r>
              <a:rPr lang="en-GB" b="0" i="0" dirty="0" err="1">
                <a:solidFill>
                  <a:srgbClr val="D1D5DB"/>
                </a:solidFill>
                <a:effectLst/>
                <a:latin typeface="Söhne"/>
              </a:rPr>
              <a:t>registro</a:t>
            </a:r>
            <a:r>
              <a:rPr lang="en-GB" b="0" i="0" dirty="0">
                <a:solidFill>
                  <a:srgbClr val="D1D5DB"/>
                </a:solidFill>
                <a:effectLst/>
                <a:latin typeface="Söhne"/>
              </a:rPr>
              <a:t> di repository </a:t>
            </a:r>
            <a:r>
              <a:rPr lang="en-GB" b="0" i="0" dirty="0" err="1">
                <a:solidFill>
                  <a:srgbClr val="D1D5DB"/>
                </a:solidFill>
                <a:effectLst/>
                <a:latin typeface="Söhne"/>
              </a:rPr>
              <a:t>ufficiale</a:t>
            </a:r>
            <a:r>
              <a:rPr lang="en-GB" b="0" i="0" dirty="0">
                <a:solidFill>
                  <a:srgbClr val="D1D5DB"/>
                </a:solidFill>
                <a:effectLst/>
                <a:latin typeface="Söhne"/>
              </a:rPr>
              <a:t> </a:t>
            </a:r>
            <a:r>
              <a:rPr lang="en-GB" b="0" i="0" dirty="0" err="1">
                <a:solidFill>
                  <a:srgbClr val="D1D5DB"/>
                </a:solidFill>
                <a:effectLst/>
                <a:latin typeface="Söhne"/>
              </a:rPr>
              <a:t>chiamato</a:t>
            </a:r>
            <a:r>
              <a:rPr lang="en-GB" b="0" i="0" dirty="0">
                <a:solidFill>
                  <a:srgbClr val="D1D5DB"/>
                </a:solidFill>
                <a:effectLst/>
                <a:latin typeface="Söhne"/>
              </a:rPr>
              <a:t> "Helm Hub". </a:t>
            </a:r>
            <a:r>
              <a:rPr lang="en-GB" b="0" i="0" dirty="0" err="1">
                <a:solidFill>
                  <a:srgbClr val="D1D5DB"/>
                </a:solidFill>
                <a:effectLst/>
                <a:latin typeface="Söhne"/>
              </a:rPr>
              <a:t>Gli</a:t>
            </a:r>
            <a:r>
              <a:rPr lang="en-GB" b="0" i="0" dirty="0">
                <a:solidFill>
                  <a:srgbClr val="D1D5DB"/>
                </a:solidFill>
                <a:effectLst/>
                <a:latin typeface="Söhne"/>
              </a:rPr>
              <a:t> </a:t>
            </a:r>
            <a:r>
              <a:rPr lang="en-GB" b="0" i="0" dirty="0" err="1">
                <a:solidFill>
                  <a:srgbClr val="D1D5DB"/>
                </a:solidFill>
                <a:effectLst/>
                <a:latin typeface="Söhne"/>
              </a:rPr>
              <a:t>sviluppatori</a:t>
            </a:r>
            <a:r>
              <a:rPr lang="en-GB" b="0" i="0" dirty="0">
                <a:solidFill>
                  <a:srgbClr val="D1D5DB"/>
                </a:solidFill>
                <a:effectLst/>
                <a:latin typeface="Söhne"/>
              </a:rPr>
              <a:t> </a:t>
            </a:r>
            <a:r>
              <a:rPr lang="en-GB" b="0" i="0" dirty="0" err="1">
                <a:solidFill>
                  <a:srgbClr val="D1D5DB"/>
                </a:solidFill>
                <a:effectLst/>
                <a:latin typeface="Söhne"/>
              </a:rPr>
              <a:t>possono</a:t>
            </a:r>
            <a:r>
              <a:rPr lang="en-GB" b="0" i="0" dirty="0">
                <a:solidFill>
                  <a:srgbClr val="D1D5DB"/>
                </a:solidFill>
                <a:effectLst/>
                <a:latin typeface="Söhne"/>
              </a:rPr>
              <a:t> </a:t>
            </a:r>
            <a:r>
              <a:rPr lang="en-GB" b="0" i="0" dirty="0" err="1">
                <a:solidFill>
                  <a:srgbClr val="D1D5DB"/>
                </a:solidFill>
                <a:effectLst/>
                <a:latin typeface="Söhne"/>
              </a:rPr>
              <a:t>pubblicare</a:t>
            </a:r>
            <a:r>
              <a:rPr lang="en-GB" b="0" i="0" dirty="0">
                <a:solidFill>
                  <a:srgbClr val="D1D5DB"/>
                </a:solidFill>
                <a:effectLst/>
                <a:latin typeface="Söhne"/>
              </a:rPr>
              <a:t> </a:t>
            </a:r>
            <a:r>
              <a:rPr lang="en-GB" b="0" i="0" dirty="0" err="1">
                <a:solidFill>
                  <a:srgbClr val="D1D5DB"/>
                </a:solidFill>
                <a:effectLst/>
                <a:latin typeface="Söhne"/>
              </a:rPr>
              <a:t>i</a:t>
            </a:r>
            <a:r>
              <a:rPr lang="en-GB" b="0" i="0" dirty="0">
                <a:solidFill>
                  <a:srgbClr val="D1D5DB"/>
                </a:solidFill>
                <a:effectLst/>
                <a:latin typeface="Söhne"/>
              </a:rPr>
              <a:t> </a:t>
            </a:r>
            <a:r>
              <a:rPr lang="en-GB" b="0" i="0" dirty="0" err="1">
                <a:solidFill>
                  <a:srgbClr val="D1D5DB"/>
                </a:solidFill>
                <a:effectLst/>
                <a:latin typeface="Söhne"/>
              </a:rPr>
              <a:t>propri</a:t>
            </a:r>
            <a:r>
              <a:rPr lang="en-GB" b="0" i="0" dirty="0">
                <a:solidFill>
                  <a:srgbClr val="D1D5DB"/>
                </a:solidFill>
                <a:effectLst/>
                <a:latin typeface="Söhne"/>
              </a:rPr>
              <a:t> chart </a:t>
            </a:r>
            <a:r>
              <a:rPr lang="en-GB" b="0" i="0" dirty="0" err="1">
                <a:solidFill>
                  <a:srgbClr val="D1D5DB"/>
                </a:solidFill>
                <a:effectLst/>
                <a:latin typeface="Söhne"/>
              </a:rPr>
              <a:t>nel</a:t>
            </a:r>
            <a:r>
              <a:rPr lang="en-GB" b="0" i="0" dirty="0">
                <a:solidFill>
                  <a:srgbClr val="D1D5DB"/>
                </a:solidFill>
                <a:effectLst/>
                <a:latin typeface="Söhne"/>
              </a:rPr>
              <a:t> </a:t>
            </a:r>
            <a:r>
              <a:rPr lang="en-GB" b="0" i="0" dirty="0" err="1">
                <a:solidFill>
                  <a:srgbClr val="D1D5DB"/>
                </a:solidFill>
                <a:effectLst/>
                <a:latin typeface="Söhne"/>
              </a:rPr>
              <a:t>registro</a:t>
            </a:r>
            <a:r>
              <a:rPr lang="en-GB" b="0" i="0" dirty="0">
                <a:solidFill>
                  <a:srgbClr val="D1D5DB"/>
                </a:solidFill>
                <a:effectLst/>
                <a:latin typeface="Söhne"/>
              </a:rPr>
              <a:t>, </a:t>
            </a:r>
            <a:r>
              <a:rPr lang="en-GB" b="0" i="0" dirty="0" err="1">
                <a:solidFill>
                  <a:srgbClr val="D1D5DB"/>
                </a:solidFill>
                <a:effectLst/>
                <a:latin typeface="Söhne"/>
              </a:rPr>
              <a:t>rendendoli</a:t>
            </a:r>
            <a:r>
              <a:rPr lang="en-GB" b="0" i="0" dirty="0">
                <a:solidFill>
                  <a:srgbClr val="D1D5DB"/>
                </a:solidFill>
                <a:effectLst/>
                <a:latin typeface="Söhne"/>
              </a:rPr>
              <a:t> </a:t>
            </a:r>
            <a:r>
              <a:rPr lang="en-GB" b="0" i="0" dirty="0" err="1">
                <a:solidFill>
                  <a:srgbClr val="D1D5DB"/>
                </a:solidFill>
                <a:effectLst/>
                <a:latin typeface="Söhne"/>
              </a:rPr>
              <a:t>disponibili</a:t>
            </a:r>
            <a:r>
              <a:rPr lang="en-GB" b="0" i="0" dirty="0">
                <a:solidFill>
                  <a:srgbClr val="D1D5DB"/>
                </a:solidFill>
                <a:effectLst/>
                <a:latin typeface="Söhne"/>
              </a:rPr>
              <a:t> per </a:t>
            </a:r>
            <a:r>
              <a:rPr lang="en-GB" b="0" i="0" dirty="0" err="1">
                <a:solidFill>
                  <a:srgbClr val="D1D5DB"/>
                </a:solidFill>
                <a:effectLst/>
                <a:latin typeface="Söhne"/>
              </a:rPr>
              <a:t>altri</a:t>
            </a:r>
            <a:r>
              <a:rPr lang="en-GB" b="0" i="0" dirty="0">
                <a:solidFill>
                  <a:srgbClr val="D1D5DB"/>
                </a:solidFill>
                <a:effectLst/>
                <a:latin typeface="Söhne"/>
              </a:rPr>
              <a:t> </a:t>
            </a:r>
            <a:r>
              <a:rPr lang="en-GB" b="0" i="0" dirty="0" err="1">
                <a:solidFill>
                  <a:srgbClr val="D1D5DB"/>
                </a:solidFill>
                <a:effectLst/>
                <a:latin typeface="Söhne"/>
              </a:rPr>
              <a:t>utenti</a:t>
            </a:r>
            <a:r>
              <a:rPr lang="en-GB" b="0" i="0" dirty="0">
                <a:solidFill>
                  <a:srgbClr val="D1D5DB"/>
                </a:solidFill>
                <a:effectLst/>
                <a:latin typeface="Söhne"/>
              </a:rPr>
              <a:t>, </a:t>
            </a:r>
            <a:r>
              <a:rPr lang="en-GB" b="0" i="0" dirty="0" err="1">
                <a:solidFill>
                  <a:srgbClr val="D1D5DB"/>
                </a:solidFill>
                <a:effectLst/>
                <a:latin typeface="Söhne"/>
              </a:rPr>
              <a:t>contribuendo</a:t>
            </a:r>
            <a:r>
              <a:rPr lang="en-GB" b="0" i="0" dirty="0">
                <a:solidFill>
                  <a:srgbClr val="D1D5DB"/>
                </a:solidFill>
                <a:effectLst/>
                <a:latin typeface="Söhne"/>
              </a:rPr>
              <a:t> </a:t>
            </a:r>
            <a:r>
              <a:rPr lang="en-GB" b="0" i="0" dirty="0" err="1">
                <a:solidFill>
                  <a:srgbClr val="D1D5DB"/>
                </a:solidFill>
                <a:effectLst/>
                <a:latin typeface="Söhne"/>
              </a:rPr>
              <a:t>così</a:t>
            </a:r>
            <a:r>
              <a:rPr lang="en-GB" b="0" i="0" dirty="0">
                <a:solidFill>
                  <a:srgbClr val="D1D5DB"/>
                </a:solidFill>
                <a:effectLst/>
                <a:latin typeface="Söhne"/>
              </a:rPr>
              <a:t> a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maggiore</a:t>
            </a:r>
            <a:r>
              <a:rPr lang="en-GB" b="0" i="0" dirty="0">
                <a:solidFill>
                  <a:srgbClr val="D1D5DB"/>
                </a:solidFill>
                <a:effectLst/>
                <a:latin typeface="Söhne"/>
              </a:rPr>
              <a:t> </a:t>
            </a:r>
            <a:r>
              <a:rPr lang="en-GB" b="0" i="0" dirty="0" err="1">
                <a:solidFill>
                  <a:srgbClr val="D1D5DB"/>
                </a:solidFill>
                <a:effectLst/>
                <a:latin typeface="Söhne"/>
              </a:rPr>
              <a:t>collaborazione</a:t>
            </a:r>
            <a:r>
              <a:rPr lang="en-GB" b="0" i="0" dirty="0">
                <a:solidFill>
                  <a:srgbClr val="D1D5DB"/>
                </a:solidFill>
                <a:effectLst/>
                <a:latin typeface="Söhne"/>
              </a:rPr>
              <a:t> e </a:t>
            </a:r>
            <a:r>
              <a:rPr lang="en-GB" b="0" i="0" dirty="0" err="1">
                <a:solidFill>
                  <a:srgbClr val="D1D5DB"/>
                </a:solidFill>
                <a:effectLst/>
                <a:latin typeface="Söhne"/>
              </a:rPr>
              <a:t>condivisione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best practice.</a:t>
            </a:r>
          </a:p>
          <a:p>
            <a:pPr algn="l">
              <a:buFont typeface="+mj-lt"/>
              <a:buAutoNum type="arabicPeriod"/>
            </a:pPr>
            <a:endParaRPr lang="en-GB" b="0" i="0" dirty="0">
              <a:solidFill>
                <a:srgbClr val="D1D5DB"/>
              </a:solidFill>
              <a:effectLst/>
              <a:latin typeface="Söhne"/>
            </a:endParaRPr>
          </a:p>
          <a:p>
            <a:pPr algn="l"/>
            <a:r>
              <a:rPr lang="en-GB" b="0" i="0" dirty="0">
                <a:solidFill>
                  <a:srgbClr val="D1D5DB"/>
                </a:solidFill>
                <a:effectLst/>
                <a:latin typeface="Söhne"/>
              </a:rPr>
              <a:t>In </a:t>
            </a:r>
            <a:r>
              <a:rPr lang="en-GB" b="0" i="0" dirty="0" err="1">
                <a:solidFill>
                  <a:srgbClr val="D1D5DB"/>
                </a:solidFill>
                <a:effectLst/>
                <a:latin typeface="Söhne"/>
              </a:rPr>
              <a:t>sintesi</a:t>
            </a:r>
            <a:r>
              <a:rPr lang="en-GB" b="0" i="0" dirty="0">
                <a:solidFill>
                  <a:srgbClr val="D1D5DB"/>
                </a:solidFill>
                <a:effectLst/>
                <a:latin typeface="Söhne"/>
              </a:rPr>
              <a:t>, Helm </a:t>
            </a:r>
            <a:r>
              <a:rPr lang="en-GB" b="0" i="0" dirty="0" err="1">
                <a:solidFill>
                  <a:srgbClr val="D1D5DB"/>
                </a:solidFill>
                <a:effectLst/>
                <a:latin typeface="Söhne"/>
              </a:rPr>
              <a:t>è</a:t>
            </a:r>
            <a:r>
              <a:rPr lang="en-GB" b="0" i="0" dirty="0">
                <a:solidFill>
                  <a:srgbClr val="D1D5DB"/>
                </a:solidFill>
                <a:effectLst/>
                <a:latin typeface="Söhne"/>
              </a:rPr>
              <a:t> uno </a:t>
            </a:r>
            <a:r>
              <a:rPr lang="en-GB" b="0" i="0" dirty="0" err="1">
                <a:solidFill>
                  <a:srgbClr val="D1D5DB"/>
                </a:solidFill>
                <a:effectLst/>
                <a:latin typeface="Söhne"/>
              </a:rPr>
              <a:t>strumento</a:t>
            </a:r>
            <a:r>
              <a:rPr lang="en-GB" b="0" i="0" dirty="0">
                <a:solidFill>
                  <a:srgbClr val="D1D5DB"/>
                </a:solidFill>
                <a:effectLst/>
                <a:latin typeface="Söhne"/>
              </a:rPr>
              <a:t> </a:t>
            </a:r>
            <a:r>
              <a:rPr lang="en-GB" b="0" i="0" dirty="0" err="1">
                <a:solidFill>
                  <a:srgbClr val="D1D5DB"/>
                </a:solidFill>
                <a:effectLst/>
                <a:latin typeface="Söhne"/>
              </a:rPr>
              <a:t>potente</a:t>
            </a:r>
            <a:r>
              <a:rPr lang="en-GB" b="0" i="0" dirty="0">
                <a:solidFill>
                  <a:srgbClr val="D1D5DB"/>
                </a:solidFill>
                <a:effectLst/>
                <a:latin typeface="Söhne"/>
              </a:rPr>
              <a:t> per </a:t>
            </a:r>
            <a:r>
              <a:rPr lang="en-GB" b="0" i="0" dirty="0" err="1">
                <a:solidFill>
                  <a:srgbClr val="D1D5DB"/>
                </a:solidFill>
                <a:effectLst/>
                <a:latin typeface="Söhne"/>
              </a:rPr>
              <a:t>semplificare</a:t>
            </a:r>
            <a:r>
              <a:rPr lang="en-GB" b="0" i="0" dirty="0">
                <a:solidFill>
                  <a:srgbClr val="D1D5DB"/>
                </a:solidFill>
                <a:effectLst/>
                <a:latin typeface="Söhne"/>
              </a:rPr>
              <a:t> la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su</a:t>
            </a:r>
            <a:r>
              <a:rPr lang="en-GB" b="0" i="0" dirty="0">
                <a:solidFill>
                  <a:srgbClr val="D1D5DB"/>
                </a:solidFill>
                <a:effectLst/>
                <a:latin typeface="Söhne"/>
              </a:rPr>
              <a:t> Kubernetes. </a:t>
            </a:r>
            <a:r>
              <a:rPr lang="en-GB" b="0" i="0" dirty="0" err="1">
                <a:solidFill>
                  <a:srgbClr val="D1D5DB"/>
                </a:solidFill>
                <a:effectLst/>
                <a:latin typeface="Söhne"/>
              </a:rPr>
              <a:t>Fornisce</a:t>
            </a:r>
            <a:r>
              <a:rPr lang="en-GB" b="0" i="0" dirty="0">
                <a:solidFill>
                  <a:srgbClr val="D1D5DB"/>
                </a:solidFill>
                <a:effectLst/>
                <a:latin typeface="Söhne"/>
              </a:rPr>
              <a:t>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modalità</a:t>
            </a:r>
            <a:r>
              <a:rPr lang="en-GB" b="0" i="0" dirty="0">
                <a:solidFill>
                  <a:srgbClr val="D1D5DB"/>
                </a:solidFill>
                <a:effectLst/>
                <a:latin typeface="Söhne"/>
              </a:rPr>
              <a:t> </a:t>
            </a:r>
            <a:r>
              <a:rPr lang="en-GB" b="0" i="0" dirty="0" err="1">
                <a:solidFill>
                  <a:srgbClr val="D1D5DB"/>
                </a:solidFill>
                <a:effectLst/>
                <a:latin typeface="Söhne"/>
              </a:rPr>
              <a:t>standardizzata</a:t>
            </a:r>
            <a:r>
              <a:rPr lang="en-GB" b="0" i="0" dirty="0">
                <a:solidFill>
                  <a:srgbClr val="D1D5DB"/>
                </a:solidFill>
                <a:effectLst/>
                <a:latin typeface="Söhne"/>
              </a:rPr>
              <a:t> per il packaging, la </a:t>
            </a:r>
            <a:r>
              <a:rPr lang="en-GB" b="0" i="0" dirty="0" err="1">
                <a:solidFill>
                  <a:srgbClr val="D1D5DB"/>
                </a:solidFill>
                <a:effectLst/>
                <a:latin typeface="Söhne"/>
              </a:rPr>
              <a:t>distribuzione</a:t>
            </a:r>
            <a:r>
              <a:rPr lang="en-GB" b="0" i="0" dirty="0">
                <a:solidFill>
                  <a:srgbClr val="D1D5DB"/>
                </a:solidFill>
                <a:effectLst/>
                <a:latin typeface="Söhne"/>
              </a:rPr>
              <a:t> e la </a:t>
            </a:r>
            <a:r>
              <a:rPr lang="en-GB" b="0" i="0" dirty="0" err="1">
                <a:solidFill>
                  <a:srgbClr val="D1D5DB"/>
                </a:solidFill>
                <a:effectLst/>
                <a:latin typeface="Söhne"/>
              </a:rPr>
              <a:t>configurazione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migliorando</a:t>
            </a:r>
            <a:r>
              <a:rPr lang="en-GB" b="0" i="0" dirty="0">
                <a:solidFill>
                  <a:srgbClr val="D1D5DB"/>
                </a:solidFill>
                <a:effectLst/>
                <a:latin typeface="Söhne"/>
              </a:rPr>
              <a:t> </a:t>
            </a:r>
            <a:r>
              <a:rPr lang="en-GB" b="0" i="0" dirty="0" err="1">
                <a:solidFill>
                  <a:srgbClr val="D1D5DB"/>
                </a:solidFill>
                <a:effectLst/>
                <a:latin typeface="Söhne"/>
              </a:rPr>
              <a:t>l'efficienza</a:t>
            </a:r>
            <a:r>
              <a:rPr lang="en-GB" b="0" i="0" dirty="0">
                <a:solidFill>
                  <a:srgbClr val="D1D5DB"/>
                </a:solidFill>
                <a:effectLst/>
                <a:latin typeface="Söhne"/>
              </a:rPr>
              <a:t> e la </a:t>
            </a:r>
            <a:r>
              <a:rPr lang="en-GB" b="0" i="0" dirty="0" err="1">
                <a:solidFill>
                  <a:srgbClr val="D1D5DB"/>
                </a:solidFill>
                <a:effectLst/>
                <a:latin typeface="Söhne"/>
              </a:rPr>
              <a:t>scalabilità</a:t>
            </a:r>
            <a:r>
              <a:rPr lang="en-GB" b="0" i="0" dirty="0">
                <a:solidFill>
                  <a:srgbClr val="D1D5DB"/>
                </a:solidFill>
                <a:effectLst/>
                <a:latin typeface="Söhne"/>
              </a:rPr>
              <a:t> </a:t>
            </a:r>
            <a:r>
              <a:rPr lang="en-GB" b="0" i="0" dirty="0" err="1">
                <a:solidFill>
                  <a:srgbClr val="D1D5DB"/>
                </a:solidFill>
                <a:effectLst/>
                <a:latin typeface="Söhne"/>
              </a:rPr>
              <a:t>nell'ambito</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infrastrutture</a:t>
            </a:r>
            <a:r>
              <a:rPr lang="en-GB" b="0" i="0" dirty="0">
                <a:solidFill>
                  <a:srgbClr val="D1D5DB"/>
                </a:solidFill>
                <a:effectLst/>
                <a:latin typeface="Söhne"/>
              </a:rPr>
              <a:t> </a:t>
            </a:r>
            <a:r>
              <a:rPr lang="en-GB" b="0" i="0" dirty="0" err="1">
                <a:solidFill>
                  <a:srgbClr val="D1D5DB"/>
                </a:solidFill>
                <a:effectLst/>
                <a:latin typeface="Söhne"/>
              </a:rPr>
              <a:t>basate</a:t>
            </a:r>
            <a:r>
              <a:rPr lang="en-GB" b="0" i="0" dirty="0">
                <a:solidFill>
                  <a:srgbClr val="D1D5DB"/>
                </a:solidFill>
                <a:effectLst/>
                <a:latin typeface="Söhne"/>
              </a:rPr>
              <a:t> </a:t>
            </a:r>
            <a:r>
              <a:rPr lang="en-GB" b="0" i="0" dirty="0" err="1">
                <a:solidFill>
                  <a:srgbClr val="D1D5DB"/>
                </a:solidFill>
                <a:effectLst/>
                <a:latin typeface="Söhne"/>
              </a:rPr>
              <a:t>su</a:t>
            </a:r>
            <a:r>
              <a:rPr lang="en-GB" b="0" i="0" dirty="0">
                <a:solidFill>
                  <a:srgbClr val="D1D5DB"/>
                </a:solidFill>
                <a:effectLst/>
                <a:latin typeface="Söhne"/>
              </a:rPr>
              <a:t> container.</a:t>
            </a:r>
          </a:p>
        </p:txBody>
      </p:sp>
    </p:spTree>
    <p:extLst>
      <p:ext uri="{BB962C8B-B14F-4D97-AF65-F5344CB8AC3E}">
        <p14:creationId xmlns:p14="http://schemas.microsoft.com/office/powerpoint/2010/main" val="42147522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dei</a:t>
            </a:r>
            <a:r>
              <a:rPr lang="en-GB" b="0" i="0" dirty="0">
                <a:solidFill>
                  <a:srgbClr val="D1D5DB"/>
                </a:solidFill>
                <a:effectLst/>
                <a:latin typeface="Söhne"/>
              </a:rPr>
              <a:t> </a:t>
            </a:r>
            <a:r>
              <a:rPr lang="en-GB" b="0" i="0" dirty="0" err="1">
                <a:solidFill>
                  <a:srgbClr val="D1D5DB"/>
                </a:solidFill>
                <a:effectLst/>
                <a:latin typeface="Söhne"/>
              </a:rPr>
              <a:t>pacchetti</a:t>
            </a:r>
            <a:r>
              <a:rPr lang="en-GB" b="0" i="0" dirty="0">
                <a:solidFill>
                  <a:srgbClr val="D1D5DB"/>
                </a:solidFill>
                <a:effectLst/>
                <a:latin typeface="Söhne"/>
              </a:rPr>
              <a:t>: Helm </a:t>
            </a:r>
            <a:r>
              <a:rPr lang="en-GB" b="0" i="0" dirty="0" err="1">
                <a:solidFill>
                  <a:srgbClr val="D1D5DB"/>
                </a:solidFill>
                <a:effectLst/>
                <a:latin typeface="Söhne"/>
              </a:rPr>
              <a:t>consente</a:t>
            </a:r>
            <a:r>
              <a:rPr lang="en-GB" b="0" i="0" dirty="0">
                <a:solidFill>
                  <a:srgbClr val="D1D5DB"/>
                </a:solidFill>
                <a:effectLst/>
                <a:latin typeface="Söhne"/>
              </a:rPr>
              <a:t> di </a:t>
            </a:r>
            <a:r>
              <a:rPr lang="en-GB" b="0" i="0" dirty="0" err="1">
                <a:solidFill>
                  <a:srgbClr val="D1D5DB"/>
                </a:solidFill>
                <a:effectLst/>
                <a:latin typeface="Söhne"/>
              </a:rPr>
              <a:t>creare</a:t>
            </a:r>
            <a:r>
              <a:rPr lang="en-GB" b="0" i="0" dirty="0">
                <a:solidFill>
                  <a:srgbClr val="D1D5DB"/>
                </a:solidFill>
                <a:effectLst/>
                <a:latin typeface="Söhne"/>
              </a:rPr>
              <a:t>, </a:t>
            </a:r>
            <a:r>
              <a:rPr lang="en-GB" b="0" i="0" dirty="0" err="1">
                <a:solidFill>
                  <a:srgbClr val="D1D5DB"/>
                </a:solidFill>
                <a:effectLst/>
                <a:latin typeface="Söhne"/>
              </a:rPr>
              <a:t>distribuire</a:t>
            </a:r>
            <a:r>
              <a:rPr lang="en-GB" b="0" i="0" dirty="0">
                <a:solidFill>
                  <a:srgbClr val="D1D5DB"/>
                </a:solidFill>
                <a:effectLst/>
                <a:latin typeface="Söhne"/>
              </a:rPr>
              <a:t> e </a:t>
            </a:r>
            <a:r>
              <a:rPr lang="en-GB" b="0" i="0" dirty="0" err="1">
                <a:solidFill>
                  <a:srgbClr val="D1D5DB"/>
                </a:solidFill>
                <a:effectLst/>
                <a:latin typeface="Söhne"/>
              </a:rPr>
              <a:t>gestire</a:t>
            </a:r>
            <a:r>
              <a:rPr lang="en-GB" b="0" i="0" dirty="0">
                <a:solidFill>
                  <a:srgbClr val="D1D5DB"/>
                </a:solidFill>
                <a:effectLst/>
                <a:latin typeface="Söhne"/>
              </a:rPr>
              <a:t> </a:t>
            </a:r>
            <a:r>
              <a:rPr lang="en-GB" b="0" i="0" dirty="0" err="1">
                <a:solidFill>
                  <a:srgbClr val="D1D5DB"/>
                </a:solidFill>
                <a:effectLst/>
                <a:latin typeface="Söhne"/>
              </a:rPr>
              <a:t>pacchetti</a:t>
            </a:r>
            <a:r>
              <a:rPr lang="en-GB" b="0" i="0" dirty="0">
                <a:solidFill>
                  <a:srgbClr val="D1D5DB"/>
                </a:solidFill>
                <a:effectLst/>
                <a:latin typeface="Söhne"/>
              </a:rPr>
              <a:t> di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chiamati</a:t>
            </a:r>
            <a:r>
              <a:rPr lang="en-GB" b="0" i="0" dirty="0">
                <a:solidFill>
                  <a:srgbClr val="D1D5DB"/>
                </a:solidFill>
                <a:effectLst/>
                <a:latin typeface="Söhne"/>
              </a:rPr>
              <a:t> "chart". Un chart </a:t>
            </a:r>
            <a:r>
              <a:rPr lang="en-GB" b="0" i="0" dirty="0" err="1">
                <a:solidFill>
                  <a:srgbClr val="D1D5DB"/>
                </a:solidFill>
                <a:effectLst/>
                <a:latin typeface="Söhne"/>
              </a:rPr>
              <a:t>è</a:t>
            </a:r>
            <a:r>
              <a:rPr lang="en-GB" b="0" i="0" dirty="0">
                <a:solidFill>
                  <a:srgbClr val="D1D5DB"/>
                </a:solidFill>
                <a:effectLst/>
                <a:latin typeface="Söhne"/>
              </a:rPr>
              <a:t> un bundle </a:t>
            </a:r>
            <a:r>
              <a:rPr lang="en-GB" b="0" i="0" dirty="0" err="1">
                <a:solidFill>
                  <a:srgbClr val="D1D5DB"/>
                </a:solidFill>
                <a:effectLst/>
                <a:latin typeface="Söhne"/>
              </a:rPr>
              <a:t>che</a:t>
            </a:r>
            <a:r>
              <a:rPr lang="en-GB" b="0" i="0" dirty="0">
                <a:solidFill>
                  <a:srgbClr val="D1D5DB"/>
                </a:solidFill>
                <a:effectLst/>
                <a:latin typeface="Söhne"/>
              </a:rPr>
              <a:t> </a:t>
            </a:r>
            <a:r>
              <a:rPr lang="en-GB" b="0" i="0" dirty="0" err="1">
                <a:solidFill>
                  <a:srgbClr val="D1D5DB"/>
                </a:solidFill>
                <a:effectLst/>
                <a:latin typeface="Söhne"/>
              </a:rPr>
              <a:t>contiene</a:t>
            </a:r>
            <a:r>
              <a:rPr lang="en-GB" b="0" i="0" dirty="0">
                <a:solidFill>
                  <a:srgbClr val="D1D5DB"/>
                </a:solidFill>
                <a:effectLst/>
                <a:latin typeface="Söhne"/>
              </a:rPr>
              <a:t> tutti </a:t>
            </a:r>
            <a:r>
              <a:rPr lang="en-GB" b="0" i="0" dirty="0" err="1">
                <a:solidFill>
                  <a:srgbClr val="D1D5DB"/>
                </a:solidFill>
                <a:effectLst/>
                <a:latin typeface="Söhne"/>
              </a:rPr>
              <a:t>i</a:t>
            </a:r>
            <a:r>
              <a:rPr lang="en-GB" b="0" i="0" dirty="0">
                <a:solidFill>
                  <a:srgbClr val="D1D5DB"/>
                </a:solidFill>
                <a:effectLst/>
                <a:latin typeface="Söhne"/>
              </a:rPr>
              <a:t> file e le </a:t>
            </a:r>
            <a:r>
              <a:rPr lang="en-GB" b="0" i="0" dirty="0" err="1">
                <a:solidFill>
                  <a:srgbClr val="D1D5DB"/>
                </a:solidFill>
                <a:effectLst/>
                <a:latin typeface="Söhne"/>
              </a:rPr>
              <a:t>risorse</a:t>
            </a:r>
            <a:r>
              <a:rPr lang="en-GB" b="0" i="0" dirty="0">
                <a:solidFill>
                  <a:srgbClr val="D1D5DB"/>
                </a:solidFill>
                <a:effectLst/>
                <a:latin typeface="Söhne"/>
              </a:rPr>
              <a:t> </a:t>
            </a:r>
            <a:r>
              <a:rPr lang="en-GB" b="0" i="0" dirty="0" err="1">
                <a:solidFill>
                  <a:srgbClr val="D1D5DB"/>
                </a:solidFill>
                <a:effectLst/>
                <a:latin typeface="Söhne"/>
              </a:rPr>
              <a:t>necessarie</a:t>
            </a:r>
            <a:r>
              <a:rPr lang="en-GB" b="0" i="0" dirty="0">
                <a:solidFill>
                  <a:srgbClr val="D1D5DB"/>
                </a:solidFill>
                <a:effectLst/>
                <a:latin typeface="Söhne"/>
              </a:rPr>
              <a:t> per </a:t>
            </a:r>
            <a:r>
              <a:rPr lang="en-GB" b="0" i="0" dirty="0" err="1">
                <a:solidFill>
                  <a:srgbClr val="D1D5DB"/>
                </a:solidFill>
                <a:effectLst/>
                <a:latin typeface="Söhne"/>
              </a:rPr>
              <a:t>distribuire</a:t>
            </a:r>
            <a:r>
              <a:rPr lang="en-GB" b="0" i="0" dirty="0">
                <a:solidFill>
                  <a:srgbClr val="D1D5DB"/>
                </a:solidFill>
                <a:effectLst/>
                <a:latin typeface="Söhne"/>
              </a:rPr>
              <a:t> </a:t>
            </a:r>
            <a:r>
              <a:rPr lang="en-GB" b="0" i="0" dirty="0" err="1">
                <a:solidFill>
                  <a:srgbClr val="D1D5DB"/>
                </a:solidFill>
                <a:effectLst/>
                <a:latin typeface="Söhne"/>
              </a:rPr>
              <a:t>un'applicazione</a:t>
            </a:r>
            <a:r>
              <a:rPr lang="en-GB" b="0" i="0" dirty="0">
                <a:solidFill>
                  <a:srgbClr val="D1D5DB"/>
                </a:solidFill>
                <a:effectLst/>
                <a:latin typeface="Söhne"/>
              </a:rPr>
              <a:t> </a:t>
            </a:r>
            <a:r>
              <a:rPr lang="en-GB" b="0" i="0" dirty="0" err="1">
                <a:solidFill>
                  <a:srgbClr val="D1D5DB"/>
                </a:solidFill>
                <a:effectLst/>
                <a:latin typeface="Söhne"/>
              </a:rPr>
              <a:t>su</a:t>
            </a:r>
            <a:r>
              <a:rPr lang="en-GB" b="0" i="0" dirty="0">
                <a:solidFill>
                  <a:srgbClr val="D1D5DB"/>
                </a:solidFill>
                <a:effectLst/>
                <a:latin typeface="Söhne"/>
              </a:rPr>
              <a:t> Kubernetes.</a:t>
            </a:r>
          </a:p>
          <a:p>
            <a:pPr algn="l">
              <a:buFont typeface="+mj-lt"/>
              <a:buAutoNum type="arabicPeriod"/>
            </a:pPr>
            <a:endParaRPr lang="en-GB" b="0" i="0" dirty="0">
              <a:solidFill>
                <a:srgbClr val="D1D5DB"/>
              </a:solidFill>
              <a:effectLst/>
              <a:latin typeface="Söhne"/>
            </a:endParaRPr>
          </a:p>
          <a:p>
            <a:pPr algn="l">
              <a:buFont typeface="+mj-lt"/>
              <a:buAutoNum type="arabicPeriod"/>
            </a:pPr>
            <a:r>
              <a:rPr lang="en-GB" b="0" i="0" dirty="0" err="1">
                <a:solidFill>
                  <a:srgbClr val="D1D5DB"/>
                </a:solidFill>
                <a:effectLst/>
                <a:latin typeface="Söhne"/>
              </a:rPr>
              <a:t>Configurazione</a:t>
            </a:r>
            <a:r>
              <a:rPr lang="en-GB" b="0" i="0" dirty="0">
                <a:solidFill>
                  <a:srgbClr val="D1D5DB"/>
                </a:solidFill>
                <a:effectLst/>
                <a:latin typeface="Söhne"/>
              </a:rPr>
              <a:t> </a:t>
            </a:r>
            <a:r>
              <a:rPr lang="en-GB" b="0" i="0" dirty="0" err="1">
                <a:solidFill>
                  <a:srgbClr val="D1D5DB"/>
                </a:solidFill>
                <a:effectLst/>
                <a:latin typeface="Söhne"/>
              </a:rPr>
              <a:t>parametrica</a:t>
            </a:r>
            <a:r>
              <a:rPr lang="en-GB" b="0" i="0" dirty="0">
                <a:solidFill>
                  <a:srgbClr val="D1D5DB"/>
                </a:solidFill>
                <a:effectLst/>
                <a:latin typeface="Söhne"/>
              </a:rPr>
              <a:t>: Helm </a:t>
            </a:r>
            <a:r>
              <a:rPr lang="en-GB" b="0" i="0" dirty="0" err="1">
                <a:solidFill>
                  <a:srgbClr val="D1D5DB"/>
                </a:solidFill>
                <a:effectLst/>
                <a:latin typeface="Söhne"/>
              </a:rPr>
              <a:t>permette</a:t>
            </a:r>
            <a:r>
              <a:rPr lang="en-GB" b="0" i="0" dirty="0">
                <a:solidFill>
                  <a:srgbClr val="D1D5DB"/>
                </a:solidFill>
                <a:effectLst/>
                <a:latin typeface="Söhne"/>
              </a:rPr>
              <a:t> di </a:t>
            </a:r>
            <a:r>
              <a:rPr lang="en-GB" b="0" i="0" dirty="0" err="1">
                <a:solidFill>
                  <a:srgbClr val="D1D5DB"/>
                </a:solidFill>
                <a:effectLst/>
                <a:latin typeface="Söhne"/>
              </a:rPr>
              <a:t>personalizzare</a:t>
            </a:r>
            <a:r>
              <a:rPr lang="en-GB" b="0" i="0" dirty="0">
                <a:solidFill>
                  <a:srgbClr val="D1D5DB"/>
                </a:solidFill>
                <a:effectLst/>
                <a:latin typeface="Söhne"/>
              </a:rPr>
              <a:t> la </a:t>
            </a:r>
            <a:r>
              <a:rPr lang="en-GB" b="0" i="0" dirty="0" err="1">
                <a:solidFill>
                  <a:srgbClr val="D1D5DB"/>
                </a:solidFill>
                <a:effectLst/>
                <a:latin typeface="Söhne"/>
              </a:rPr>
              <a:t>configurazione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utilizzando</a:t>
            </a:r>
            <a:r>
              <a:rPr lang="en-GB" b="0" i="0" dirty="0">
                <a:solidFill>
                  <a:srgbClr val="D1D5DB"/>
                </a:solidFill>
                <a:effectLst/>
                <a:latin typeface="Söhne"/>
              </a:rPr>
              <a:t> </a:t>
            </a:r>
            <a:r>
              <a:rPr lang="en-GB" b="0" i="0" dirty="0" err="1">
                <a:solidFill>
                  <a:srgbClr val="D1D5DB"/>
                </a:solidFill>
                <a:effectLst/>
                <a:latin typeface="Söhne"/>
              </a:rPr>
              <a:t>i</a:t>
            </a:r>
            <a:r>
              <a:rPr lang="en-GB" b="0" i="0" dirty="0">
                <a:solidFill>
                  <a:srgbClr val="D1D5DB"/>
                </a:solidFill>
                <a:effectLst/>
                <a:latin typeface="Söhne"/>
              </a:rPr>
              <a:t> </a:t>
            </a:r>
            <a:r>
              <a:rPr lang="en-GB" b="0" i="0" dirty="0" err="1">
                <a:solidFill>
                  <a:srgbClr val="D1D5DB"/>
                </a:solidFill>
                <a:effectLst/>
                <a:latin typeface="Söhne"/>
              </a:rPr>
              <a:t>valori</a:t>
            </a:r>
            <a:r>
              <a:rPr lang="en-GB" b="0" i="0" dirty="0">
                <a:solidFill>
                  <a:srgbClr val="D1D5DB"/>
                </a:solidFill>
                <a:effectLst/>
                <a:latin typeface="Söhne"/>
              </a:rPr>
              <a:t> </a:t>
            </a:r>
            <a:r>
              <a:rPr lang="en-GB" b="0" i="0" dirty="0" err="1">
                <a:solidFill>
                  <a:srgbClr val="D1D5DB"/>
                </a:solidFill>
                <a:effectLst/>
                <a:latin typeface="Söhne"/>
              </a:rPr>
              <a:t>dei</a:t>
            </a:r>
            <a:r>
              <a:rPr lang="en-GB" b="0" i="0" dirty="0">
                <a:solidFill>
                  <a:srgbClr val="D1D5DB"/>
                </a:solidFill>
                <a:effectLst/>
                <a:latin typeface="Söhne"/>
              </a:rPr>
              <a:t> </a:t>
            </a:r>
            <a:r>
              <a:rPr lang="en-GB" b="0" i="0" dirty="0" err="1">
                <a:solidFill>
                  <a:srgbClr val="D1D5DB"/>
                </a:solidFill>
                <a:effectLst/>
                <a:latin typeface="Söhne"/>
              </a:rPr>
              <a:t>parametri</a:t>
            </a:r>
            <a:r>
              <a:rPr lang="en-GB" b="0" i="0" dirty="0">
                <a:solidFill>
                  <a:srgbClr val="D1D5DB"/>
                </a:solidFill>
                <a:effectLst/>
                <a:latin typeface="Söhne"/>
              </a:rPr>
              <a:t>. I </a:t>
            </a:r>
            <a:r>
              <a:rPr lang="en-GB" b="0" i="0" dirty="0" err="1">
                <a:solidFill>
                  <a:srgbClr val="D1D5DB"/>
                </a:solidFill>
                <a:effectLst/>
                <a:latin typeface="Söhne"/>
              </a:rPr>
              <a:t>parametri</a:t>
            </a:r>
            <a:r>
              <a:rPr lang="en-GB" b="0" i="0" dirty="0">
                <a:solidFill>
                  <a:srgbClr val="D1D5DB"/>
                </a:solidFill>
                <a:effectLst/>
                <a:latin typeface="Söhne"/>
              </a:rPr>
              <a:t> </a:t>
            </a:r>
            <a:r>
              <a:rPr lang="en-GB" b="0" i="0" dirty="0" err="1">
                <a:solidFill>
                  <a:srgbClr val="D1D5DB"/>
                </a:solidFill>
                <a:effectLst/>
                <a:latin typeface="Söhne"/>
              </a:rPr>
              <a:t>possono</a:t>
            </a:r>
            <a:r>
              <a:rPr lang="en-GB" b="0" i="0" dirty="0">
                <a:solidFill>
                  <a:srgbClr val="D1D5DB"/>
                </a:solidFill>
                <a:effectLst/>
                <a:latin typeface="Söhne"/>
              </a:rPr>
              <a:t> </a:t>
            </a:r>
            <a:r>
              <a:rPr lang="en-GB" b="0" i="0" dirty="0" err="1">
                <a:solidFill>
                  <a:srgbClr val="D1D5DB"/>
                </a:solidFill>
                <a:effectLst/>
                <a:latin typeface="Söhne"/>
              </a:rPr>
              <a:t>essere</a:t>
            </a:r>
            <a:r>
              <a:rPr lang="en-GB" b="0" i="0" dirty="0">
                <a:solidFill>
                  <a:srgbClr val="D1D5DB"/>
                </a:solidFill>
                <a:effectLst/>
                <a:latin typeface="Söhne"/>
              </a:rPr>
              <a:t> </a:t>
            </a:r>
            <a:r>
              <a:rPr lang="en-GB" b="0" i="0" dirty="0" err="1">
                <a:solidFill>
                  <a:srgbClr val="D1D5DB"/>
                </a:solidFill>
                <a:effectLst/>
                <a:latin typeface="Söhne"/>
              </a:rPr>
              <a:t>facilmente</a:t>
            </a:r>
            <a:r>
              <a:rPr lang="en-GB" b="0" i="0" dirty="0">
                <a:solidFill>
                  <a:srgbClr val="D1D5DB"/>
                </a:solidFill>
                <a:effectLst/>
                <a:latin typeface="Söhne"/>
              </a:rPr>
              <a:t> </a:t>
            </a:r>
            <a:r>
              <a:rPr lang="en-GB" b="0" i="0" dirty="0" err="1">
                <a:solidFill>
                  <a:srgbClr val="D1D5DB"/>
                </a:solidFill>
                <a:effectLst/>
                <a:latin typeface="Söhne"/>
              </a:rPr>
              <a:t>specificati</a:t>
            </a:r>
            <a:r>
              <a:rPr lang="en-GB" b="0" i="0" dirty="0">
                <a:solidFill>
                  <a:srgbClr val="D1D5DB"/>
                </a:solidFill>
                <a:effectLst/>
                <a:latin typeface="Söhne"/>
              </a:rPr>
              <a:t> </a:t>
            </a:r>
            <a:r>
              <a:rPr lang="en-GB" b="0" i="0" dirty="0" err="1">
                <a:solidFill>
                  <a:srgbClr val="D1D5DB"/>
                </a:solidFill>
                <a:effectLst/>
                <a:latin typeface="Söhne"/>
              </a:rPr>
              <a:t>durante</a:t>
            </a:r>
            <a:r>
              <a:rPr lang="en-GB" b="0" i="0" dirty="0">
                <a:solidFill>
                  <a:srgbClr val="D1D5DB"/>
                </a:solidFill>
                <a:effectLst/>
                <a:latin typeface="Söhne"/>
              </a:rPr>
              <a:t> </a:t>
            </a:r>
            <a:r>
              <a:rPr lang="en-GB" b="0" i="0" dirty="0" err="1">
                <a:solidFill>
                  <a:srgbClr val="D1D5DB"/>
                </a:solidFill>
                <a:effectLst/>
                <a:latin typeface="Söhne"/>
              </a:rPr>
              <a:t>l'installazione</a:t>
            </a:r>
            <a:r>
              <a:rPr lang="en-GB" b="0" i="0" dirty="0">
                <a:solidFill>
                  <a:srgbClr val="D1D5DB"/>
                </a:solidFill>
                <a:effectLst/>
                <a:latin typeface="Söhne"/>
              </a:rPr>
              <a:t> o </a:t>
            </a:r>
            <a:r>
              <a:rPr lang="en-GB" b="0" i="0" dirty="0" err="1">
                <a:solidFill>
                  <a:srgbClr val="D1D5DB"/>
                </a:solidFill>
                <a:effectLst/>
                <a:latin typeface="Söhne"/>
              </a:rPr>
              <a:t>l'aggiornamento</a:t>
            </a:r>
            <a:r>
              <a:rPr lang="en-GB" b="0" i="0" dirty="0">
                <a:solidFill>
                  <a:srgbClr val="D1D5DB"/>
                </a:solidFill>
                <a:effectLst/>
                <a:latin typeface="Söhne"/>
              </a:rPr>
              <a:t> di un chart, </a:t>
            </a:r>
            <a:r>
              <a:rPr lang="en-GB" b="0" i="0" dirty="0" err="1">
                <a:solidFill>
                  <a:srgbClr val="D1D5DB"/>
                </a:solidFill>
                <a:effectLst/>
                <a:latin typeface="Söhne"/>
              </a:rPr>
              <a:t>consentendo</a:t>
            </a:r>
            <a:r>
              <a:rPr lang="en-GB" b="0" i="0" dirty="0">
                <a:solidFill>
                  <a:srgbClr val="D1D5DB"/>
                </a:solidFill>
                <a:effectLst/>
                <a:latin typeface="Söhne"/>
              </a:rPr>
              <a:t>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maggiore</a:t>
            </a:r>
            <a:r>
              <a:rPr lang="en-GB" b="0" i="0" dirty="0">
                <a:solidFill>
                  <a:srgbClr val="D1D5DB"/>
                </a:solidFill>
                <a:effectLst/>
                <a:latin typeface="Söhne"/>
              </a:rPr>
              <a:t> </a:t>
            </a:r>
            <a:r>
              <a:rPr lang="en-GB" b="0" i="0" dirty="0" err="1">
                <a:solidFill>
                  <a:srgbClr val="D1D5DB"/>
                </a:solidFill>
                <a:effectLst/>
                <a:latin typeface="Söhne"/>
              </a:rPr>
              <a:t>flessibilità</a:t>
            </a:r>
            <a:r>
              <a:rPr lang="en-GB" b="0" i="0" dirty="0">
                <a:solidFill>
                  <a:srgbClr val="D1D5DB"/>
                </a:solidFill>
                <a:effectLst/>
                <a:latin typeface="Söhne"/>
              </a:rPr>
              <a:t> </a:t>
            </a:r>
            <a:r>
              <a:rPr lang="en-GB" b="0" i="0" dirty="0" err="1">
                <a:solidFill>
                  <a:srgbClr val="D1D5DB"/>
                </a:solidFill>
                <a:effectLst/>
                <a:latin typeface="Söhne"/>
              </a:rPr>
              <a:t>nella</a:t>
            </a:r>
            <a:r>
              <a:rPr lang="en-GB" b="0" i="0" dirty="0">
                <a:solidFill>
                  <a:srgbClr val="D1D5DB"/>
                </a:solidFill>
                <a:effectLst/>
                <a:latin typeface="Söhne"/>
              </a:rPr>
              <a:t>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configurazioni</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a:t>
            </a:r>
          </a:p>
          <a:p>
            <a:pPr algn="l">
              <a:buFont typeface="+mj-lt"/>
              <a:buAutoNum type="arabicPeriod"/>
            </a:pPr>
            <a:endParaRPr lang="en-GB" b="0" i="0" dirty="0">
              <a:solidFill>
                <a:srgbClr val="D1D5DB"/>
              </a:solidFill>
              <a:effectLst/>
              <a:latin typeface="Söhne"/>
            </a:endParaRPr>
          </a:p>
          <a:p>
            <a:pPr algn="l">
              <a:buFont typeface="+mj-lt"/>
              <a:buAutoNum type="arabicPeriod"/>
            </a:pP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dipendenze</a:t>
            </a:r>
            <a:r>
              <a:rPr lang="en-GB" b="0" i="0" dirty="0">
                <a:solidFill>
                  <a:srgbClr val="D1D5DB"/>
                </a:solidFill>
                <a:effectLst/>
                <a:latin typeface="Söhne"/>
              </a:rPr>
              <a:t>: Helm </a:t>
            </a:r>
            <a:r>
              <a:rPr lang="en-GB" b="0" i="0" dirty="0" err="1">
                <a:solidFill>
                  <a:srgbClr val="D1D5DB"/>
                </a:solidFill>
                <a:effectLst/>
                <a:latin typeface="Söhne"/>
              </a:rPr>
              <a:t>supporta</a:t>
            </a:r>
            <a:r>
              <a:rPr lang="en-GB" b="0" i="0" dirty="0">
                <a:solidFill>
                  <a:srgbClr val="D1D5DB"/>
                </a:solidFill>
                <a:effectLst/>
                <a:latin typeface="Söhne"/>
              </a:rPr>
              <a:t> la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dipendenze</a:t>
            </a:r>
            <a:r>
              <a:rPr lang="en-GB" b="0" i="0" dirty="0">
                <a:solidFill>
                  <a:srgbClr val="D1D5DB"/>
                </a:solidFill>
                <a:effectLst/>
                <a:latin typeface="Söhne"/>
              </a:rPr>
              <a:t> </a:t>
            </a:r>
            <a:r>
              <a:rPr lang="en-GB" b="0" i="0" dirty="0" err="1">
                <a:solidFill>
                  <a:srgbClr val="D1D5DB"/>
                </a:solidFill>
                <a:effectLst/>
                <a:latin typeface="Söhne"/>
              </a:rPr>
              <a:t>tra</a:t>
            </a:r>
            <a:r>
              <a:rPr lang="en-GB" b="0" i="0" dirty="0">
                <a:solidFill>
                  <a:srgbClr val="D1D5DB"/>
                </a:solidFill>
                <a:effectLst/>
                <a:latin typeface="Söhne"/>
              </a:rPr>
              <a:t> </a:t>
            </a:r>
            <a:r>
              <a:rPr lang="en-GB" b="0" i="0" dirty="0" err="1">
                <a:solidFill>
                  <a:srgbClr val="D1D5DB"/>
                </a:solidFill>
                <a:effectLst/>
                <a:latin typeface="Söhne"/>
              </a:rPr>
              <a:t>i</a:t>
            </a:r>
            <a:r>
              <a:rPr lang="en-GB" b="0" i="0" dirty="0">
                <a:solidFill>
                  <a:srgbClr val="D1D5DB"/>
                </a:solidFill>
                <a:effectLst/>
                <a:latin typeface="Söhne"/>
              </a:rPr>
              <a:t> chart. </a:t>
            </a:r>
            <a:r>
              <a:rPr lang="en-GB" b="0" i="0" dirty="0" err="1">
                <a:solidFill>
                  <a:srgbClr val="D1D5DB"/>
                </a:solidFill>
                <a:effectLst/>
                <a:latin typeface="Söhne"/>
              </a:rPr>
              <a:t>È</a:t>
            </a:r>
            <a:r>
              <a:rPr lang="en-GB" b="0" i="0" dirty="0">
                <a:solidFill>
                  <a:srgbClr val="D1D5DB"/>
                </a:solidFill>
                <a:effectLst/>
                <a:latin typeface="Söhne"/>
              </a:rPr>
              <a:t> </a:t>
            </a:r>
            <a:r>
              <a:rPr lang="en-GB" b="0" i="0" dirty="0" err="1">
                <a:solidFill>
                  <a:srgbClr val="D1D5DB"/>
                </a:solidFill>
                <a:effectLst/>
                <a:latin typeface="Söhne"/>
              </a:rPr>
              <a:t>possibile</a:t>
            </a:r>
            <a:r>
              <a:rPr lang="en-GB" b="0" i="0" dirty="0">
                <a:solidFill>
                  <a:srgbClr val="D1D5DB"/>
                </a:solidFill>
                <a:effectLst/>
                <a:latin typeface="Söhne"/>
              </a:rPr>
              <a:t> </a:t>
            </a:r>
            <a:r>
              <a:rPr lang="en-GB" b="0" i="0" dirty="0" err="1">
                <a:solidFill>
                  <a:srgbClr val="D1D5DB"/>
                </a:solidFill>
                <a:effectLst/>
                <a:latin typeface="Söhne"/>
              </a:rPr>
              <a:t>definire</a:t>
            </a:r>
            <a:r>
              <a:rPr lang="en-GB" b="0" i="0" dirty="0">
                <a:solidFill>
                  <a:srgbClr val="D1D5DB"/>
                </a:solidFill>
                <a:effectLst/>
                <a:latin typeface="Söhne"/>
              </a:rPr>
              <a:t> le </a:t>
            </a:r>
            <a:r>
              <a:rPr lang="en-GB" b="0" i="0" dirty="0" err="1">
                <a:solidFill>
                  <a:srgbClr val="D1D5DB"/>
                </a:solidFill>
                <a:effectLst/>
                <a:latin typeface="Söhne"/>
              </a:rPr>
              <a:t>dipendenze</a:t>
            </a:r>
            <a:r>
              <a:rPr lang="en-GB" b="0" i="0" dirty="0">
                <a:solidFill>
                  <a:srgbClr val="D1D5DB"/>
                </a:solidFill>
                <a:effectLst/>
                <a:latin typeface="Söhne"/>
              </a:rPr>
              <a:t> di </a:t>
            </a:r>
            <a:r>
              <a:rPr lang="en-GB" b="0" i="0" dirty="0" err="1">
                <a:solidFill>
                  <a:srgbClr val="D1D5DB"/>
                </a:solidFill>
                <a:effectLst/>
                <a:latin typeface="Söhne"/>
              </a:rPr>
              <a:t>un'applicazione</a:t>
            </a:r>
            <a:r>
              <a:rPr lang="en-GB" b="0" i="0" dirty="0">
                <a:solidFill>
                  <a:srgbClr val="D1D5DB"/>
                </a:solidFill>
                <a:effectLst/>
                <a:latin typeface="Söhne"/>
              </a:rPr>
              <a:t> da </a:t>
            </a:r>
            <a:r>
              <a:rPr lang="en-GB" b="0" i="0" dirty="0" err="1">
                <a:solidFill>
                  <a:srgbClr val="D1D5DB"/>
                </a:solidFill>
                <a:effectLst/>
                <a:latin typeface="Söhne"/>
              </a:rPr>
              <a:t>altre</a:t>
            </a:r>
            <a:r>
              <a:rPr lang="en-GB" b="0" i="0" dirty="0">
                <a:solidFill>
                  <a:srgbClr val="D1D5DB"/>
                </a:solidFill>
                <a:effectLst/>
                <a:latin typeface="Söhne"/>
              </a:rPr>
              <a:t> </a:t>
            </a:r>
            <a:r>
              <a:rPr lang="en-GB" b="0" i="0" dirty="0" err="1">
                <a:solidFill>
                  <a:srgbClr val="D1D5DB"/>
                </a:solidFill>
                <a:effectLst/>
                <a:latin typeface="Söhne"/>
              </a:rPr>
              <a:t>risorse</a:t>
            </a:r>
            <a:r>
              <a:rPr lang="en-GB" b="0" i="0" dirty="0">
                <a:solidFill>
                  <a:srgbClr val="D1D5DB"/>
                </a:solidFill>
                <a:effectLst/>
                <a:latin typeface="Söhne"/>
              </a:rPr>
              <a:t> o </a:t>
            </a:r>
            <a:r>
              <a:rPr lang="en-GB" b="0" i="0" dirty="0" err="1">
                <a:solidFill>
                  <a:srgbClr val="D1D5DB"/>
                </a:solidFill>
                <a:effectLst/>
                <a:latin typeface="Söhne"/>
              </a:rPr>
              <a:t>servizi</a:t>
            </a:r>
            <a:r>
              <a:rPr lang="en-GB" b="0" i="0" dirty="0">
                <a:solidFill>
                  <a:srgbClr val="D1D5DB"/>
                </a:solidFill>
                <a:effectLst/>
                <a:latin typeface="Söhne"/>
              </a:rPr>
              <a:t>, </a:t>
            </a:r>
            <a:r>
              <a:rPr lang="en-GB" b="0" i="0" dirty="0" err="1">
                <a:solidFill>
                  <a:srgbClr val="D1D5DB"/>
                </a:solidFill>
                <a:effectLst/>
                <a:latin typeface="Söhne"/>
              </a:rPr>
              <a:t>consentendo</a:t>
            </a:r>
            <a:r>
              <a:rPr lang="en-GB" b="0" i="0" dirty="0">
                <a:solidFill>
                  <a:srgbClr val="D1D5DB"/>
                </a:solidFill>
                <a:effectLst/>
                <a:latin typeface="Söhne"/>
              </a:rPr>
              <a:t>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semplificata</a:t>
            </a:r>
            <a:r>
              <a:rPr lang="en-GB" b="0" i="0" dirty="0">
                <a:solidFill>
                  <a:srgbClr val="D1D5DB"/>
                </a:solidFill>
                <a:effectLst/>
                <a:latin typeface="Söhne"/>
              </a:rPr>
              <a:t> e </a:t>
            </a:r>
            <a:r>
              <a:rPr lang="en-GB" b="0" i="0" dirty="0" err="1">
                <a:solidFill>
                  <a:srgbClr val="D1D5DB"/>
                </a:solidFill>
                <a:effectLst/>
                <a:latin typeface="Söhne"/>
              </a:rPr>
              <a:t>automatizzata</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relazioni</a:t>
            </a:r>
            <a:r>
              <a:rPr lang="en-GB" b="0" i="0" dirty="0">
                <a:solidFill>
                  <a:srgbClr val="D1D5DB"/>
                </a:solidFill>
                <a:effectLst/>
                <a:latin typeface="Söhne"/>
              </a:rPr>
              <a:t> </a:t>
            </a:r>
            <a:r>
              <a:rPr lang="en-GB" b="0" i="0" dirty="0" err="1">
                <a:solidFill>
                  <a:srgbClr val="D1D5DB"/>
                </a:solidFill>
                <a:effectLst/>
                <a:latin typeface="Söhne"/>
              </a:rPr>
              <a:t>tra</a:t>
            </a:r>
            <a:r>
              <a:rPr lang="en-GB" b="0" i="0" dirty="0">
                <a:solidFill>
                  <a:srgbClr val="D1D5DB"/>
                </a:solidFill>
                <a:effectLst/>
                <a:latin typeface="Söhne"/>
              </a:rPr>
              <a:t> le diverse </a:t>
            </a:r>
            <a:r>
              <a:rPr lang="en-GB" b="0" i="0" dirty="0" err="1">
                <a:solidFill>
                  <a:srgbClr val="D1D5DB"/>
                </a:solidFill>
                <a:effectLst/>
                <a:latin typeface="Söhne"/>
              </a:rPr>
              <a:t>componenti</a:t>
            </a:r>
            <a:r>
              <a:rPr lang="en-GB" b="0" i="0" dirty="0">
                <a:solidFill>
                  <a:srgbClr val="D1D5DB"/>
                </a:solidFill>
                <a:effectLst/>
                <a:latin typeface="Söhne"/>
              </a:rPr>
              <a:t> </a:t>
            </a:r>
            <a:r>
              <a:rPr lang="en-GB" b="0" i="0" dirty="0" err="1">
                <a:solidFill>
                  <a:srgbClr val="D1D5DB"/>
                </a:solidFill>
                <a:effectLst/>
                <a:latin typeface="Söhne"/>
              </a:rPr>
              <a:t>dell'applicazione</a:t>
            </a:r>
            <a:r>
              <a:rPr lang="en-GB" b="0" i="0" dirty="0">
                <a:solidFill>
                  <a:srgbClr val="D1D5DB"/>
                </a:solidFill>
                <a:effectLst/>
                <a:latin typeface="Söhne"/>
              </a:rPr>
              <a:t>.</a:t>
            </a:r>
          </a:p>
          <a:p>
            <a:pPr algn="l">
              <a:buFont typeface="+mj-lt"/>
              <a:buAutoNum type="arabicPeriod"/>
            </a:pPr>
            <a:endParaRPr lang="en-GB" b="0" i="0" dirty="0">
              <a:solidFill>
                <a:srgbClr val="D1D5DB"/>
              </a:solidFill>
              <a:effectLst/>
              <a:latin typeface="Söhne"/>
            </a:endParaRPr>
          </a:p>
          <a:p>
            <a:pPr algn="l">
              <a:buFont typeface="+mj-lt"/>
              <a:buAutoNum type="arabicPeriod"/>
            </a:pPr>
            <a:r>
              <a:rPr lang="en-GB" b="0" i="0" dirty="0">
                <a:solidFill>
                  <a:srgbClr val="D1D5DB"/>
                </a:solidFill>
                <a:effectLst/>
                <a:latin typeface="Söhne"/>
              </a:rPr>
              <a:t>Versioning e rollback: Helm </a:t>
            </a:r>
            <a:r>
              <a:rPr lang="en-GB" b="0" i="0" dirty="0" err="1">
                <a:solidFill>
                  <a:srgbClr val="D1D5DB"/>
                </a:solidFill>
                <a:effectLst/>
                <a:latin typeface="Söhne"/>
              </a:rPr>
              <a:t>supporta</a:t>
            </a:r>
            <a:r>
              <a:rPr lang="en-GB" b="0" i="0" dirty="0">
                <a:solidFill>
                  <a:srgbClr val="D1D5DB"/>
                </a:solidFill>
                <a:effectLst/>
                <a:latin typeface="Söhne"/>
              </a:rPr>
              <a:t> il versioning </a:t>
            </a:r>
            <a:r>
              <a:rPr lang="en-GB" b="0" i="0" dirty="0" err="1">
                <a:solidFill>
                  <a:srgbClr val="D1D5DB"/>
                </a:solidFill>
                <a:effectLst/>
                <a:latin typeface="Söhne"/>
              </a:rPr>
              <a:t>dei</a:t>
            </a:r>
            <a:r>
              <a:rPr lang="en-GB" b="0" i="0" dirty="0">
                <a:solidFill>
                  <a:srgbClr val="D1D5DB"/>
                </a:solidFill>
                <a:effectLst/>
                <a:latin typeface="Söhne"/>
              </a:rPr>
              <a:t> chart e </a:t>
            </a:r>
            <a:r>
              <a:rPr lang="en-GB" b="0" i="0" dirty="0" err="1">
                <a:solidFill>
                  <a:srgbClr val="D1D5DB"/>
                </a:solidFill>
                <a:effectLst/>
                <a:latin typeface="Söhne"/>
              </a:rPr>
              <a:t>consente</a:t>
            </a:r>
            <a:r>
              <a:rPr lang="en-GB" b="0" i="0" dirty="0">
                <a:solidFill>
                  <a:srgbClr val="D1D5DB"/>
                </a:solidFill>
                <a:effectLst/>
                <a:latin typeface="Söhne"/>
              </a:rPr>
              <a:t> di </a:t>
            </a:r>
            <a:r>
              <a:rPr lang="en-GB" b="0" i="0" dirty="0" err="1">
                <a:solidFill>
                  <a:srgbClr val="D1D5DB"/>
                </a:solidFill>
                <a:effectLst/>
                <a:latin typeface="Söhne"/>
              </a:rPr>
              <a:t>eseguire</a:t>
            </a:r>
            <a:r>
              <a:rPr lang="en-GB" b="0" i="0" dirty="0">
                <a:solidFill>
                  <a:srgbClr val="D1D5DB"/>
                </a:solidFill>
                <a:effectLst/>
                <a:latin typeface="Söhne"/>
              </a:rPr>
              <a:t> il rollback a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versione</a:t>
            </a:r>
            <a:r>
              <a:rPr lang="en-GB" b="0" i="0" dirty="0">
                <a:solidFill>
                  <a:srgbClr val="D1D5DB"/>
                </a:solidFill>
                <a:effectLst/>
                <a:latin typeface="Söhne"/>
              </a:rPr>
              <a:t> </a:t>
            </a:r>
            <a:r>
              <a:rPr lang="en-GB" b="0" i="0" dirty="0" err="1">
                <a:solidFill>
                  <a:srgbClr val="D1D5DB"/>
                </a:solidFill>
                <a:effectLst/>
                <a:latin typeface="Söhne"/>
              </a:rPr>
              <a:t>precedente</a:t>
            </a:r>
            <a:r>
              <a:rPr lang="en-GB" b="0" i="0" dirty="0">
                <a:solidFill>
                  <a:srgbClr val="D1D5DB"/>
                </a:solidFill>
                <a:effectLst/>
                <a:latin typeface="Söhne"/>
              </a:rPr>
              <a:t> in </a:t>
            </a:r>
            <a:r>
              <a:rPr lang="en-GB" b="0" i="0" dirty="0" err="1">
                <a:solidFill>
                  <a:srgbClr val="D1D5DB"/>
                </a:solidFill>
                <a:effectLst/>
                <a:latin typeface="Söhne"/>
              </a:rPr>
              <a:t>caso</a:t>
            </a:r>
            <a:r>
              <a:rPr lang="en-GB" b="0" i="0" dirty="0">
                <a:solidFill>
                  <a:srgbClr val="D1D5DB"/>
                </a:solidFill>
                <a:effectLst/>
                <a:latin typeface="Söhne"/>
              </a:rPr>
              <a:t> di </a:t>
            </a:r>
            <a:r>
              <a:rPr lang="en-GB" b="0" i="0" dirty="0" err="1">
                <a:solidFill>
                  <a:srgbClr val="D1D5DB"/>
                </a:solidFill>
                <a:effectLst/>
                <a:latin typeface="Söhne"/>
              </a:rPr>
              <a:t>problemi</a:t>
            </a:r>
            <a:r>
              <a:rPr lang="en-GB" b="0" i="0" dirty="0">
                <a:solidFill>
                  <a:srgbClr val="D1D5DB"/>
                </a:solidFill>
                <a:effectLst/>
                <a:latin typeface="Söhne"/>
              </a:rPr>
              <a:t> o </a:t>
            </a:r>
            <a:r>
              <a:rPr lang="en-GB" b="0" i="0" dirty="0" err="1">
                <a:solidFill>
                  <a:srgbClr val="D1D5DB"/>
                </a:solidFill>
                <a:effectLst/>
                <a:latin typeface="Söhne"/>
              </a:rPr>
              <a:t>errori</a:t>
            </a:r>
            <a:r>
              <a:rPr lang="en-GB" b="0" i="0" dirty="0">
                <a:solidFill>
                  <a:srgbClr val="D1D5DB"/>
                </a:solidFill>
                <a:effectLst/>
                <a:latin typeface="Söhne"/>
              </a:rPr>
              <a:t> </a:t>
            </a:r>
            <a:r>
              <a:rPr lang="en-GB" b="0" i="0" dirty="0" err="1">
                <a:solidFill>
                  <a:srgbClr val="D1D5DB"/>
                </a:solidFill>
                <a:effectLst/>
                <a:latin typeface="Söhne"/>
              </a:rPr>
              <a:t>durante</a:t>
            </a:r>
            <a:r>
              <a:rPr lang="en-GB" b="0" i="0" dirty="0">
                <a:solidFill>
                  <a:srgbClr val="D1D5DB"/>
                </a:solidFill>
                <a:effectLst/>
                <a:latin typeface="Söhne"/>
              </a:rPr>
              <a:t> </a:t>
            </a:r>
            <a:r>
              <a:rPr lang="en-GB" b="0" i="0" dirty="0" err="1">
                <a:solidFill>
                  <a:srgbClr val="D1D5DB"/>
                </a:solidFill>
                <a:effectLst/>
                <a:latin typeface="Söhne"/>
              </a:rPr>
              <a:t>l'aggiornamento</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Questo</a:t>
            </a:r>
            <a:r>
              <a:rPr lang="en-GB" b="0" i="0" dirty="0">
                <a:solidFill>
                  <a:srgbClr val="D1D5DB"/>
                </a:solidFill>
                <a:effectLst/>
                <a:latin typeface="Söhne"/>
              </a:rPr>
              <a:t> </a:t>
            </a:r>
            <a:r>
              <a:rPr lang="en-GB" b="0" i="0" dirty="0" err="1">
                <a:solidFill>
                  <a:srgbClr val="D1D5DB"/>
                </a:solidFill>
                <a:effectLst/>
                <a:latin typeface="Söhne"/>
              </a:rPr>
              <a:t>facilita</a:t>
            </a:r>
            <a:r>
              <a:rPr lang="en-GB" b="0" i="0" dirty="0">
                <a:solidFill>
                  <a:srgbClr val="D1D5DB"/>
                </a:solidFill>
                <a:effectLst/>
                <a:latin typeface="Söhne"/>
              </a:rPr>
              <a:t> il </a:t>
            </a:r>
            <a:r>
              <a:rPr lang="en-GB" b="0" i="0" dirty="0" err="1">
                <a:solidFill>
                  <a:srgbClr val="D1D5DB"/>
                </a:solidFill>
                <a:effectLst/>
                <a:latin typeface="Söhne"/>
              </a:rPr>
              <a:t>processo</a:t>
            </a:r>
            <a:r>
              <a:rPr lang="en-GB" b="0" i="0" dirty="0">
                <a:solidFill>
                  <a:srgbClr val="D1D5DB"/>
                </a:solidFill>
                <a:effectLst/>
                <a:latin typeface="Söhne"/>
              </a:rPr>
              <a:t> di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versioni</a:t>
            </a:r>
            <a:r>
              <a:rPr lang="en-GB" b="0" i="0" dirty="0">
                <a:solidFill>
                  <a:srgbClr val="D1D5DB"/>
                </a:solidFill>
                <a:effectLst/>
                <a:latin typeface="Söhne"/>
              </a:rPr>
              <a:t> e la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degli</a:t>
            </a:r>
            <a:r>
              <a:rPr lang="en-GB" b="0" i="0" dirty="0">
                <a:solidFill>
                  <a:srgbClr val="D1D5DB"/>
                </a:solidFill>
                <a:effectLst/>
                <a:latin typeface="Söhne"/>
              </a:rPr>
              <a:t> aggiornamenti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in un </a:t>
            </a:r>
            <a:r>
              <a:rPr lang="en-GB" b="0" i="0" dirty="0" err="1">
                <a:solidFill>
                  <a:srgbClr val="D1D5DB"/>
                </a:solidFill>
                <a:effectLst/>
                <a:latin typeface="Söhne"/>
              </a:rPr>
              <a:t>ambiente</a:t>
            </a:r>
            <a:r>
              <a:rPr lang="en-GB" b="0" i="0" dirty="0">
                <a:solidFill>
                  <a:srgbClr val="D1D5DB"/>
                </a:solidFill>
                <a:effectLst/>
                <a:latin typeface="Söhne"/>
              </a:rPr>
              <a:t> Kubernetes.</a:t>
            </a:r>
          </a:p>
          <a:p>
            <a:pPr algn="l">
              <a:buFont typeface="+mj-lt"/>
              <a:buAutoNum type="arabicPeriod"/>
            </a:pPr>
            <a:endParaRPr lang="en-GB" b="0" i="0" dirty="0">
              <a:solidFill>
                <a:srgbClr val="D1D5DB"/>
              </a:solidFill>
              <a:effectLst/>
              <a:latin typeface="Söhne"/>
            </a:endParaRPr>
          </a:p>
          <a:p>
            <a:pPr algn="l">
              <a:buFont typeface="+mj-lt"/>
              <a:buAutoNum type="arabicPeriod"/>
            </a:pPr>
            <a:r>
              <a:rPr lang="en-GB" b="0" i="0" dirty="0" err="1">
                <a:solidFill>
                  <a:srgbClr val="D1D5DB"/>
                </a:solidFill>
                <a:effectLst/>
                <a:latin typeface="Söhne"/>
              </a:rPr>
              <a:t>Condivisione</a:t>
            </a:r>
            <a:r>
              <a:rPr lang="en-GB" b="0" i="0" dirty="0">
                <a:solidFill>
                  <a:srgbClr val="D1D5DB"/>
                </a:solidFill>
                <a:effectLst/>
                <a:latin typeface="Söhne"/>
              </a:rPr>
              <a:t> e </a:t>
            </a:r>
            <a:r>
              <a:rPr lang="en-GB" b="0" i="0" dirty="0" err="1">
                <a:solidFill>
                  <a:srgbClr val="D1D5DB"/>
                </a:solidFill>
                <a:effectLst/>
                <a:latin typeface="Söhne"/>
              </a:rPr>
              <a:t>riutilizzo</a:t>
            </a:r>
            <a:r>
              <a:rPr lang="en-GB" b="0" i="0" dirty="0">
                <a:solidFill>
                  <a:srgbClr val="D1D5DB"/>
                </a:solidFill>
                <a:effectLst/>
                <a:latin typeface="Söhne"/>
              </a:rPr>
              <a:t>: Helm </a:t>
            </a:r>
            <a:r>
              <a:rPr lang="en-GB" b="0" i="0" dirty="0" err="1">
                <a:solidFill>
                  <a:srgbClr val="D1D5DB"/>
                </a:solidFill>
                <a:effectLst/>
                <a:latin typeface="Söhne"/>
              </a:rPr>
              <a:t>promuove</a:t>
            </a:r>
            <a:r>
              <a:rPr lang="en-GB" b="0" i="0" dirty="0">
                <a:solidFill>
                  <a:srgbClr val="D1D5DB"/>
                </a:solidFill>
                <a:effectLst/>
                <a:latin typeface="Söhne"/>
              </a:rPr>
              <a:t> la </a:t>
            </a:r>
            <a:r>
              <a:rPr lang="en-GB" b="0" i="0" dirty="0" err="1">
                <a:solidFill>
                  <a:srgbClr val="D1D5DB"/>
                </a:solidFill>
                <a:effectLst/>
                <a:latin typeface="Söhne"/>
              </a:rPr>
              <a:t>condivisione</a:t>
            </a:r>
            <a:r>
              <a:rPr lang="en-GB" b="0" i="0" dirty="0">
                <a:solidFill>
                  <a:srgbClr val="D1D5DB"/>
                </a:solidFill>
                <a:effectLst/>
                <a:latin typeface="Söhne"/>
              </a:rPr>
              <a:t> e il </a:t>
            </a:r>
            <a:r>
              <a:rPr lang="en-GB" b="0" i="0" dirty="0" err="1">
                <a:solidFill>
                  <a:srgbClr val="D1D5DB"/>
                </a:solidFill>
                <a:effectLst/>
                <a:latin typeface="Söhne"/>
              </a:rPr>
              <a:t>riutilizzo</a:t>
            </a:r>
            <a:r>
              <a:rPr lang="en-GB" b="0" i="0" dirty="0">
                <a:solidFill>
                  <a:srgbClr val="D1D5DB"/>
                </a:solidFill>
                <a:effectLst/>
                <a:latin typeface="Söhne"/>
              </a:rPr>
              <a:t> </a:t>
            </a:r>
            <a:r>
              <a:rPr lang="en-GB" b="0" i="0" dirty="0" err="1">
                <a:solidFill>
                  <a:srgbClr val="D1D5DB"/>
                </a:solidFill>
                <a:effectLst/>
                <a:latin typeface="Söhne"/>
              </a:rPr>
              <a:t>dei</a:t>
            </a:r>
            <a:r>
              <a:rPr lang="en-GB" b="0" i="0" dirty="0">
                <a:solidFill>
                  <a:srgbClr val="D1D5DB"/>
                </a:solidFill>
                <a:effectLst/>
                <a:latin typeface="Söhne"/>
              </a:rPr>
              <a:t> chart </a:t>
            </a:r>
            <a:r>
              <a:rPr lang="en-GB" b="0" i="0" dirty="0" err="1">
                <a:solidFill>
                  <a:srgbClr val="D1D5DB"/>
                </a:solidFill>
                <a:effectLst/>
                <a:latin typeface="Söhne"/>
              </a:rPr>
              <a:t>attraverso</a:t>
            </a:r>
            <a:r>
              <a:rPr lang="en-GB" b="0" i="0" dirty="0">
                <a:solidFill>
                  <a:srgbClr val="D1D5DB"/>
                </a:solidFill>
                <a:effectLst/>
                <a:latin typeface="Söhne"/>
              </a:rPr>
              <a:t> il </a:t>
            </a:r>
            <a:r>
              <a:rPr lang="en-GB" b="0" i="0" dirty="0" err="1">
                <a:solidFill>
                  <a:srgbClr val="D1D5DB"/>
                </a:solidFill>
                <a:effectLst/>
                <a:latin typeface="Söhne"/>
              </a:rPr>
              <a:t>suo</a:t>
            </a:r>
            <a:r>
              <a:rPr lang="en-GB" b="0" i="0" dirty="0">
                <a:solidFill>
                  <a:srgbClr val="D1D5DB"/>
                </a:solidFill>
                <a:effectLst/>
                <a:latin typeface="Söhne"/>
              </a:rPr>
              <a:t> </a:t>
            </a:r>
            <a:r>
              <a:rPr lang="en-GB" b="0" i="0" dirty="0" err="1">
                <a:solidFill>
                  <a:srgbClr val="D1D5DB"/>
                </a:solidFill>
                <a:effectLst/>
                <a:latin typeface="Söhne"/>
              </a:rPr>
              <a:t>registro</a:t>
            </a:r>
            <a:r>
              <a:rPr lang="en-GB" b="0" i="0" dirty="0">
                <a:solidFill>
                  <a:srgbClr val="D1D5DB"/>
                </a:solidFill>
                <a:effectLst/>
                <a:latin typeface="Söhne"/>
              </a:rPr>
              <a:t> di repository </a:t>
            </a:r>
            <a:r>
              <a:rPr lang="en-GB" b="0" i="0" dirty="0" err="1">
                <a:solidFill>
                  <a:srgbClr val="D1D5DB"/>
                </a:solidFill>
                <a:effectLst/>
                <a:latin typeface="Söhne"/>
              </a:rPr>
              <a:t>ufficiale</a:t>
            </a:r>
            <a:r>
              <a:rPr lang="en-GB" b="0" i="0" dirty="0">
                <a:solidFill>
                  <a:srgbClr val="D1D5DB"/>
                </a:solidFill>
                <a:effectLst/>
                <a:latin typeface="Söhne"/>
              </a:rPr>
              <a:t> </a:t>
            </a:r>
            <a:r>
              <a:rPr lang="en-GB" b="0" i="0" dirty="0" err="1">
                <a:solidFill>
                  <a:srgbClr val="D1D5DB"/>
                </a:solidFill>
                <a:effectLst/>
                <a:latin typeface="Söhne"/>
              </a:rPr>
              <a:t>chiamato</a:t>
            </a:r>
            <a:r>
              <a:rPr lang="en-GB" b="0" i="0" dirty="0">
                <a:solidFill>
                  <a:srgbClr val="D1D5DB"/>
                </a:solidFill>
                <a:effectLst/>
                <a:latin typeface="Söhne"/>
              </a:rPr>
              <a:t> "Helm Hub". </a:t>
            </a:r>
            <a:r>
              <a:rPr lang="en-GB" b="0" i="0" dirty="0" err="1">
                <a:solidFill>
                  <a:srgbClr val="D1D5DB"/>
                </a:solidFill>
                <a:effectLst/>
                <a:latin typeface="Söhne"/>
              </a:rPr>
              <a:t>Gli</a:t>
            </a:r>
            <a:r>
              <a:rPr lang="en-GB" b="0" i="0" dirty="0">
                <a:solidFill>
                  <a:srgbClr val="D1D5DB"/>
                </a:solidFill>
                <a:effectLst/>
                <a:latin typeface="Söhne"/>
              </a:rPr>
              <a:t> </a:t>
            </a:r>
            <a:r>
              <a:rPr lang="en-GB" b="0" i="0" dirty="0" err="1">
                <a:solidFill>
                  <a:srgbClr val="D1D5DB"/>
                </a:solidFill>
                <a:effectLst/>
                <a:latin typeface="Söhne"/>
              </a:rPr>
              <a:t>sviluppatori</a:t>
            </a:r>
            <a:r>
              <a:rPr lang="en-GB" b="0" i="0" dirty="0">
                <a:solidFill>
                  <a:srgbClr val="D1D5DB"/>
                </a:solidFill>
                <a:effectLst/>
                <a:latin typeface="Söhne"/>
              </a:rPr>
              <a:t> </a:t>
            </a:r>
            <a:r>
              <a:rPr lang="en-GB" b="0" i="0" dirty="0" err="1">
                <a:solidFill>
                  <a:srgbClr val="D1D5DB"/>
                </a:solidFill>
                <a:effectLst/>
                <a:latin typeface="Söhne"/>
              </a:rPr>
              <a:t>possono</a:t>
            </a:r>
            <a:r>
              <a:rPr lang="en-GB" b="0" i="0" dirty="0">
                <a:solidFill>
                  <a:srgbClr val="D1D5DB"/>
                </a:solidFill>
                <a:effectLst/>
                <a:latin typeface="Söhne"/>
              </a:rPr>
              <a:t> </a:t>
            </a:r>
            <a:r>
              <a:rPr lang="en-GB" b="0" i="0" dirty="0" err="1">
                <a:solidFill>
                  <a:srgbClr val="D1D5DB"/>
                </a:solidFill>
                <a:effectLst/>
                <a:latin typeface="Söhne"/>
              </a:rPr>
              <a:t>pubblicare</a:t>
            </a:r>
            <a:r>
              <a:rPr lang="en-GB" b="0" i="0" dirty="0">
                <a:solidFill>
                  <a:srgbClr val="D1D5DB"/>
                </a:solidFill>
                <a:effectLst/>
                <a:latin typeface="Söhne"/>
              </a:rPr>
              <a:t> </a:t>
            </a:r>
            <a:r>
              <a:rPr lang="en-GB" b="0" i="0" dirty="0" err="1">
                <a:solidFill>
                  <a:srgbClr val="D1D5DB"/>
                </a:solidFill>
                <a:effectLst/>
                <a:latin typeface="Söhne"/>
              </a:rPr>
              <a:t>i</a:t>
            </a:r>
            <a:r>
              <a:rPr lang="en-GB" b="0" i="0" dirty="0">
                <a:solidFill>
                  <a:srgbClr val="D1D5DB"/>
                </a:solidFill>
                <a:effectLst/>
                <a:latin typeface="Söhne"/>
              </a:rPr>
              <a:t> </a:t>
            </a:r>
            <a:r>
              <a:rPr lang="en-GB" b="0" i="0" dirty="0" err="1">
                <a:solidFill>
                  <a:srgbClr val="D1D5DB"/>
                </a:solidFill>
                <a:effectLst/>
                <a:latin typeface="Söhne"/>
              </a:rPr>
              <a:t>propri</a:t>
            </a:r>
            <a:r>
              <a:rPr lang="en-GB" b="0" i="0" dirty="0">
                <a:solidFill>
                  <a:srgbClr val="D1D5DB"/>
                </a:solidFill>
                <a:effectLst/>
                <a:latin typeface="Söhne"/>
              </a:rPr>
              <a:t> chart </a:t>
            </a:r>
            <a:r>
              <a:rPr lang="en-GB" b="0" i="0" dirty="0" err="1">
                <a:solidFill>
                  <a:srgbClr val="D1D5DB"/>
                </a:solidFill>
                <a:effectLst/>
                <a:latin typeface="Söhne"/>
              </a:rPr>
              <a:t>nel</a:t>
            </a:r>
            <a:r>
              <a:rPr lang="en-GB" b="0" i="0" dirty="0">
                <a:solidFill>
                  <a:srgbClr val="D1D5DB"/>
                </a:solidFill>
                <a:effectLst/>
                <a:latin typeface="Söhne"/>
              </a:rPr>
              <a:t> </a:t>
            </a:r>
            <a:r>
              <a:rPr lang="en-GB" b="0" i="0" dirty="0" err="1">
                <a:solidFill>
                  <a:srgbClr val="D1D5DB"/>
                </a:solidFill>
                <a:effectLst/>
                <a:latin typeface="Söhne"/>
              </a:rPr>
              <a:t>registro</a:t>
            </a:r>
            <a:r>
              <a:rPr lang="en-GB" b="0" i="0" dirty="0">
                <a:solidFill>
                  <a:srgbClr val="D1D5DB"/>
                </a:solidFill>
                <a:effectLst/>
                <a:latin typeface="Söhne"/>
              </a:rPr>
              <a:t>, </a:t>
            </a:r>
            <a:r>
              <a:rPr lang="en-GB" b="0" i="0" dirty="0" err="1">
                <a:solidFill>
                  <a:srgbClr val="D1D5DB"/>
                </a:solidFill>
                <a:effectLst/>
                <a:latin typeface="Söhne"/>
              </a:rPr>
              <a:t>rendendoli</a:t>
            </a:r>
            <a:r>
              <a:rPr lang="en-GB" b="0" i="0" dirty="0">
                <a:solidFill>
                  <a:srgbClr val="D1D5DB"/>
                </a:solidFill>
                <a:effectLst/>
                <a:latin typeface="Söhne"/>
              </a:rPr>
              <a:t> </a:t>
            </a:r>
            <a:r>
              <a:rPr lang="en-GB" b="0" i="0" dirty="0" err="1">
                <a:solidFill>
                  <a:srgbClr val="D1D5DB"/>
                </a:solidFill>
                <a:effectLst/>
                <a:latin typeface="Söhne"/>
              </a:rPr>
              <a:t>disponibili</a:t>
            </a:r>
            <a:r>
              <a:rPr lang="en-GB" b="0" i="0" dirty="0">
                <a:solidFill>
                  <a:srgbClr val="D1D5DB"/>
                </a:solidFill>
                <a:effectLst/>
                <a:latin typeface="Söhne"/>
              </a:rPr>
              <a:t> per </a:t>
            </a:r>
            <a:r>
              <a:rPr lang="en-GB" b="0" i="0" dirty="0" err="1">
                <a:solidFill>
                  <a:srgbClr val="D1D5DB"/>
                </a:solidFill>
                <a:effectLst/>
                <a:latin typeface="Söhne"/>
              </a:rPr>
              <a:t>altri</a:t>
            </a:r>
            <a:r>
              <a:rPr lang="en-GB" b="0" i="0" dirty="0">
                <a:solidFill>
                  <a:srgbClr val="D1D5DB"/>
                </a:solidFill>
                <a:effectLst/>
                <a:latin typeface="Söhne"/>
              </a:rPr>
              <a:t> </a:t>
            </a:r>
            <a:r>
              <a:rPr lang="en-GB" b="0" i="0" dirty="0" err="1">
                <a:solidFill>
                  <a:srgbClr val="D1D5DB"/>
                </a:solidFill>
                <a:effectLst/>
                <a:latin typeface="Söhne"/>
              </a:rPr>
              <a:t>utenti</a:t>
            </a:r>
            <a:r>
              <a:rPr lang="en-GB" b="0" i="0" dirty="0">
                <a:solidFill>
                  <a:srgbClr val="D1D5DB"/>
                </a:solidFill>
                <a:effectLst/>
                <a:latin typeface="Söhne"/>
              </a:rPr>
              <a:t>, </a:t>
            </a:r>
            <a:r>
              <a:rPr lang="en-GB" b="0" i="0" dirty="0" err="1">
                <a:solidFill>
                  <a:srgbClr val="D1D5DB"/>
                </a:solidFill>
                <a:effectLst/>
                <a:latin typeface="Söhne"/>
              </a:rPr>
              <a:t>contribuendo</a:t>
            </a:r>
            <a:r>
              <a:rPr lang="en-GB" b="0" i="0" dirty="0">
                <a:solidFill>
                  <a:srgbClr val="D1D5DB"/>
                </a:solidFill>
                <a:effectLst/>
                <a:latin typeface="Söhne"/>
              </a:rPr>
              <a:t> </a:t>
            </a:r>
            <a:r>
              <a:rPr lang="en-GB" b="0" i="0" dirty="0" err="1">
                <a:solidFill>
                  <a:srgbClr val="D1D5DB"/>
                </a:solidFill>
                <a:effectLst/>
                <a:latin typeface="Söhne"/>
              </a:rPr>
              <a:t>così</a:t>
            </a:r>
            <a:r>
              <a:rPr lang="en-GB" b="0" i="0" dirty="0">
                <a:solidFill>
                  <a:srgbClr val="D1D5DB"/>
                </a:solidFill>
                <a:effectLst/>
                <a:latin typeface="Söhne"/>
              </a:rPr>
              <a:t> a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maggiore</a:t>
            </a:r>
            <a:r>
              <a:rPr lang="en-GB" b="0" i="0" dirty="0">
                <a:solidFill>
                  <a:srgbClr val="D1D5DB"/>
                </a:solidFill>
                <a:effectLst/>
                <a:latin typeface="Söhne"/>
              </a:rPr>
              <a:t> </a:t>
            </a:r>
            <a:r>
              <a:rPr lang="en-GB" b="0" i="0" dirty="0" err="1">
                <a:solidFill>
                  <a:srgbClr val="D1D5DB"/>
                </a:solidFill>
                <a:effectLst/>
                <a:latin typeface="Söhne"/>
              </a:rPr>
              <a:t>collaborazione</a:t>
            </a:r>
            <a:r>
              <a:rPr lang="en-GB" b="0" i="0" dirty="0">
                <a:solidFill>
                  <a:srgbClr val="D1D5DB"/>
                </a:solidFill>
                <a:effectLst/>
                <a:latin typeface="Söhne"/>
              </a:rPr>
              <a:t> e </a:t>
            </a:r>
            <a:r>
              <a:rPr lang="en-GB" b="0" i="0" dirty="0" err="1">
                <a:solidFill>
                  <a:srgbClr val="D1D5DB"/>
                </a:solidFill>
                <a:effectLst/>
                <a:latin typeface="Söhne"/>
              </a:rPr>
              <a:t>condivisione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best practice.</a:t>
            </a:r>
          </a:p>
          <a:p>
            <a:pPr algn="l">
              <a:buFont typeface="+mj-lt"/>
              <a:buAutoNum type="arabicPeriod"/>
            </a:pPr>
            <a:endParaRPr lang="en-GB" b="0" i="0" dirty="0">
              <a:solidFill>
                <a:srgbClr val="D1D5DB"/>
              </a:solidFill>
              <a:effectLst/>
              <a:latin typeface="Söhne"/>
            </a:endParaRPr>
          </a:p>
          <a:p>
            <a:pPr algn="l"/>
            <a:r>
              <a:rPr lang="en-GB" b="0" i="0" dirty="0">
                <a:solidFill>
                  <a:srgbClr val="D1D5DB"/>
                </a:solidFill>
                <a:effectLst/>
                <a:latin typeface="Söhne"/>
              </a:rPr>
              <a:t>In </a:t>
            </a:r>
            <a:r>
              <a:rPr lang="en-GB" b="0" i="0" dirty="0" err="1">
                <a:solidFill>
                  <a:srgbClr val="D1D5DB"/>
                </a:solidFill>
                <a:effectLst/>
                <a:latin typeface="Söhne"/>
              </a:rPr>
              <a:t>sintesi</a:t>
            </a:r>
            <a:r>
              <a:rPr lang="en-GB" b="0" i="0" dirty="0">
                <a:solidFill>
                  <a:srgbClr val="D1D5DB"/>
                </a:solidFill>
                <a:effectLst/>
                <a:latin typeface="Söhne"/>
              </a:rPr>
              <a:t>, Helm </a:t>
            </a:r>
            <a:r>
              <a:rPr lang="en-GB" b="0" i="0" dirty="0" err="1">
                <a:solidFill>
                  <a:srgbClr val="D1D5DB"/>
                </a:solidFill>
                <a:effectLst/>
                <a:latin typeface="Söhne"/>
              </a:rPr>
              <a:t>è</a:t>
            </a:r>
            <a:r>
              <a:rPr lang="en-GB" b="0" i="0" dirty="0">
                <a:solidFill>
                  <a:srgbClr val="D1D5DB"/>
                </a:solidFill>
                <a:effectLst/>
                <a:latin typeface="Söhne"/>
              </a:rPr>
              <a:t> uno </a:t>
            </a:r>
            <a:r>
              <a:rPr lang="en-GB" b="0" i="0" dirty="0" err="1">
                <a:solidFill>
                  <a:srgbClr val="D1D5DB"/>
                </a:solidFill>
                <a:effectLst/>
                <a:latin typeface="Söhne"/>
              </a:rPr>
              <a:t>strumento</a:t>
            </a:r>
            <a:r>
              <a:rPr lang="en-GB" b="0" i="0" dirty="0">
                <a:solidFill>
                  <a:srgbClr val="D1D5DB"/>
                </a:solidFill>
                <a:effectLst/>
                <a:latin typeface="Söhne"/>
              </a:rPr>
              <a:t> </a:t>
            </a:r>
            <a:r>
              <a:rPr lang="en-GB" b="0" i="0" dirty="0" err="1">
                <a:solidFill>
                  <a:srgbClr val="D1D5DB"/>
                </a:solidFill>
                <a:effectLst/>
                <a:latin typeface="Söhne"/>
              </a:rPr>
              <a:t>potente</a:t>
            </a:r>
            <a:r>
              <a:rPr lang="en-GB" b="0" i="0" dirty="0">
                <a:solidFill>
                  <a:srgbClr val="D1D5DB"/>
                </a:solidFill>
                <a:effectLst/>
                <a:latin typeface="Söhne"/>
              </a:rPr>
              <a:t> per </a:t>
            </a:r>
            <a:r>
              <a:rPr lang="en-GB" b="0" i="0" dirty="0" err="1">
                <a:solidFill>
                  <a:srgbClr val="D1D5DB"/>
                </a:solidFill>
                <a:effectLst/>
                <a:latin typeface="Söhne"/>
              </a:rPr>
              <a:t>semplificare</a:t>
            </a:r>
            <a:r>
              <a:rPr lang="en-GB" b="0" i="0" dirty="0">
                <a:solidFill>
                  <a:srgbClr val="D1D5DB"/>
                </a:solidFill>
                <a:effectLst/>
                <a:latin typeface="Söhne"/>
              </a:rPr>
              <a:t> la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su</a:t>
            </a:r>
            <a:r>
              <a:rPr lang="en-GB" b="0" i="0" dirty="0">
                <a:solidFill>
                  <a:srgbClr val="D1D5DB"/>
                </a:solidFill>
                <a:effectLst/>
                <a:latin typeface="Söhne"/>
              </a:rPr>
              <a:t> Kubernetes. </a:t>
            </a:r>
            <a:r>
              <a:rPr lang="en-GB" b="0" i="0" dirty="0" err="1">
                <a:solidFill>
                  <a:srgbClr val="D1D5DB"/>
                </a:solidFill>
                <a:effectLst/>
                <a:latin typeface="Söhne"/>
              </a:rPr>
              <a:t>Fornisce</a:t>
            </a:r>
            <a:r>
              <a:rPr lang="en-GB" b="0" i="0" dirty="0">
                <a:solidFill>
                  <a:srgbClr val="D1D5DB"/>
                </a:solidFill>
                <a:effectLst/>
                <a:latin typeface="Söhne"/>
              </a:rPr>
              <a:t>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modalità</a:t>
            </a:r>
            <a:r>
              <a:rPr lang="en-GB" b="0" i="0" dirty="0">
                <a:solidFill>
                  <a:srgbClr val="D1D5DB"/>
                </a:solidFill>
                <a:effectLst/>
                <a:latin typeface="Söhne"/>
              </a:rPr>
              <a:t> </a:t>
            </a:r>
            <a:r>
              <a:rPr lang="en-GB" b="0" i="0" dirty="0" err="1">
                <a:solidFill>
                  <a:srgbClr val="D1D5DB"/>
                </a:solidFill>
                <a:effectLst/>
                <a:latin typeface="Söhne"/>
              </a:rPr>
              <a:t>standardizzata</a:t>
            </a:r>
            <a:r>
              <a:rPr lang="en-GB" b="0" i="0" dirty="0">
                <a:solidFill>
                  <a:srgbClr val="D1D5DB"/>
                </a:solidFill>
                <a:effectLst/>
                <a:latin typeface="Söhne"/>
              </a:rPr>
              <a:t> per il packaging, la </a:t>
            </a:r>
            <a:r>
              <a:rPr lang="en-GB" b="0" i="0" dirty="0" err="1">
                <a:solidFill>
                  <a:srgbClr val="D1D5DB"/>
                </a:solidFill>
                <a:effectLst/>
                <a:latin typeface="Söhne"/>
              </a:rPr>
              <a:t>distribuzione</a:t>
            </a:r>
            <a:r>
              <a:rPr lang="en-GB" b="0" i="0" dirty="0">
                <a:solidFill>
                  <a:srgbClr val="D1D5DB"/>
                </a:solidFill>
                <a:effectLst/>
                <a:latin typeface="Söhne"/>
              </a:rPr>
              <a:t> e la </a:t>
            </a:r>
            <a:r>
              <a:rPr lang="en-GB" b="0" i="0" dirty="0" err="1">
                <a:solidFill>
                  <a:srgbClr val="D1D5DB"/>
                </a:solidFill>
                <a:effectLst/>
                <a:latin typeface="Söhne"/>
              </a:rPr>
              <a:t>configurazione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migliorando</a:t>
            </a:r>
            <a:r>
              <a:rPr lang="en-GB" b="0" i="0" dirty="0">
                <a:solidFill>
                  <a:srgbClr val="D1D5DB"/>
                </a:solidFill>
                <a:effectLst/>
                <a:latin typeface="Söhne"/>
              </a:rPr>
              <a:t> </a:t>
            </a:r>
            <a:r>
              <a:rPr lang="en-GB" b="0" i="0" dirty="0" err="1">
                <a:solidFill>
                  <a:srgbClr val="D1D5DB"/>
                </a:solidFill>
                <a:effectLst/>
                <a:latin typeface="Söhne"/>
              </a:rPr>
              <a:t>l'efficienza</a:t>
            </a:r>
            <a:r>
              <a:rPr lang="en-GB" b="0" i="0" dirty="0">
                <a:solidFill>
                  <a:srgbClr val="D1D5DB"/>
                </a:solidFill>
                <a:effectLst/>
                <a:latin typeface="Söhne"/>
              </a:rPr>
              <a:t> e la </a:t>
            </a:r>
            <a:r>
              <a:rPr lang="en-GB" b="0" i="0" dirty="0" err="1">
                <a:solidFill>
                  <a:srgbClr val="D1D5DB"/>
                </a:solidFill>
                <a:effectLst/>
                <a:latin typeface="Söhne"/>
              </a:rPr>
              <a:t>scalabilità</a:t>
            </a:r>
            <a:r>
              <a:rPr lang="en-GB" b="0" i="0" dirty="0">
                <a:solidFill>
                  <a:srgbClr val="D1D5DB"/>
                </a:solidFill>
                <a:effectLst/>
                <a:latin typeface="Söhne"/>
              </a:rPr>
              <a:t> </a:t>
            </a:r>
            <a:r>
              <a:rPr lang="en-GB" b="0" i="0" dirty="0" err="1">
                <a:solidFill>
                  <a:srgbClr val="D1D5DB"/>
                </a:solidFill>
                <a:effectLst/>
                <a:latin typeface="Söhne"/>
              </a:rPr>
              <a:t>nell'ambito</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infrastrutture</a:t>
            </a:r>
            <a:r>
              <a:rPr lang="en-GB" b="0" i="0" dirty="0">
                <a:solidFill>
                  <a:srgbClr val="D1D5DB"/>
                </a:solidFill>
                <a:effectLst/>
                <a:latin typeface="Söhne"/>
              </a:rPr>
              <a:t> </a:t>
            </a:r>
            <a:r>
              <a:rPr lang="en-GB" b="0" i="0" dirty="0" err="1">
                <a:solidFill>
                  <a:srgbClr val="D1D5DB"/>
                </a:solidFill>
                <a:effectLst/>
                <a:latin typeface="Söhne"/>
              </a:rPr>
              <a:t>basate</a:t>
            </a:r>
            <a:r>
              <a:rPr lang="en-GB" b="0" i="0" dirty="0">
                <a:solidFill>
                  <a:srgbClr val="D1D5DB"/>
                </a:solidFill>
                <a:effectLst/>
                <a:latin typeface="Söhne"/>
              </a:rPr>
              <a:t> </a:t>
            </a:r>
            <a:r>
              <a:rPr lang="en-GB" b="0" i="0" dirty="0" err="1">
                <a:solidFill>
                  <a:srgbClr val="D1D5DB"/>
                </a:solidFill>
                <a:effectLst/>
                <a:latin typeface="Söhne"/>
              </a:rPr>
              <a:t>su</a:t>
            </a:r>
            <a:r>
              <a:rPr lang="en-GB" b="0" i="0" dirty="0">
                <a:solidFill>
                  <a:srgbClr val="D1D5DB"/>
                </a:solidFill>
                <a:effectLst/>
                <a:latin typeface="Söhne"/>
              </a:rPr>
              <a:t> container.</a:t>
            </a:r>
          </a:p>
        </p:txBody>
      </p:sp>
    </p:spTree>
    <p:extLst>
      <p:ext uri="{BB962C8B-B14F-4D97-AF65-F5344CB8AC3E}">
        <p14:creationId xmlns:p14="http://schemas.microsoft.com/office/powerpoint/2010/main" val="41964323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dei</a:t>
            </a:r>
            <a:r>
              <a:rPr lang="en-GB" b="0" i="0" dirty="0">
                <a:solidFill>
                  <a:srgbClr val="D1D5DB"/>
                </a:solidFill>
                <a:effectLst/>
                <a:latin typeface="Söhne"/>
              </a:rPr>
              <a:t> </a:t>
            </a:r>
            <a:r>
              <a:rPr lang="en-GB" b="0" i="0" dirty="0" err="1">
                <a:solidFill>
                  <a:srgbClr val="D1D5DB"/>
                </a:solidFill>
                <a:effectLst/>
                <a:latin typeface="Söhne"/>
              </a:rPr>
              <a:t>pacchetti</a:t>
            </a:r>
            <a:r>
              <a:rPr lang="en-GB" b="0" i="0" dirty="0">
                <a:solidFill>
                  <a:srgbClr val="D1D5DB"/>
                </a:solidFill>
                <a:effectLst/>
                <a:latin typeface="Söhne"/>
              </a:rPr>
              <a:t>: Helm </a:t>
            </a:r>
            <a:r>
              <a:rPr lang="en-GB" b="0" i="0" dirty="0" err="1">
                <a:solidFill>
                  <a:srgbClr val="D1D5DB"/>
                </a:solidFill>
                <a:effectLst/>
                <a:latin typeface="Söhne"/>
              </a:rPr>
              <a:t>consente</a:t>
            </a:r>
            <a:r>
              <a:rPr lang="en-GB" b="0" i="0" dirty="0">
                <a:solidFill>
                  <a:srgbClr val="D1D5DB"/>
                </a:solidFill>
                <a:effectLst/>
                <a:latin typeface="Söhne"/>
              </a:rPr>
              <a:t> di </a:t>
            </a:r>
            <a:r>
              <a:rPr lang="en-GB" b="0" i="0" dirty="0" err="1">
                <a:solidFill>
                  <a:srgbClr val="D1D5DB"/>
                </a:solidFill>
                <a:effectLst/>
                <a:latin typeface="Söhne"/>
              </a:rPr>
              <a:t>creare</a:t>
            </a:r>
            <a:r>
              <a:rPr lang="en-GB" b="0" i="0" dirty="0">
                <a:solidFill>
                  <a:srgbClr val="D1D5DB"/>
                </a:solidFill>
                <a:effectLst/>
                <a:latin typeface="Söhne"/>
              </a:rPr>
              <a:t>, </a:t>
            </a:r>
            <a:r>
              <a:rPr lang="en-GB" b="0" i="0" dirty="0" err="1">
                <a:solidFill>
                  <a:srgbClr val="D1D5DB"/>
                </a:solidFill>
                <a:effectLst/>
                <a:latin typeface="Söhne"/>
              </a:rPr>
              <a:t>distribuire</a:t>
            </a:r>
            <a:r>
              <a:rPr lang="en-GB" b="0" i="0" dirty="0">
                <a:solidFill>
                  <a:srgbClr val="D1D5DB"/>
                </a:solidFill>
                <a:effectLst/>
                <a:latin typeface="Söhne"/>
              </a:rPr>
              <a:t> e </a:t>
            </a:r>
            <a:r>
              <a:rPr lang="en-GB" b="0" i="0" dirty="0" err="1">
                <a:solidFill>
                  <a:srgbClr val="D1D5DB"/>
                </a:solidFill>
                <a:effectLst/>
                <a:latin typeface="Söhne"/>
              </a:rPr>
              <a:t>gestire</a:t>
            </a:r>
            <a:r>
              <a:rPr lang="en-GB" b="0" i="0" dirty="0">
                <a:solidFill>
                  <a:srgbClr val="D1D5DB"/>
                </a:solidFill>
                <a:effectLst/>
                <a:latin typeface="Söhne"/>
              </a:rPr>
              <a:t> </a:t>
            </a:r>
            <a:r>
              <a:rPr lang="en-GB" b="0" i="0" dirty="0" err="1">
                <a:solidFill>
                  <a:srgbClr val="D1D5DB"/>
                </a:solidFill>
                <a:effectLst/>
                <a:latin typeface="Söhne"/>
              </a:rPr>
              <a:t>pacchetti</a:t>
            </a:r>
            <a:r>
              <a:rPr lang="en-GB" b="0" i="0" dirty="0">
                <a:solidFill>
                  <a:srgbClr val="D1D5DB"/>
                </a:solidFill>
                <a:effectLst/>
                <a:latin typeface="Söhne"/>
              </a:rPr>
              <a:t> di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chiamati</a:t>
            </a:r>
            <a:r>
              <a:rPr lang="en-GB" b="0" i="0" dirty="0">
                <a:solidFill>
                  <a:srgbClr val="D1D5DB"/>
                </a:solidFill>
                <a:effectLst/>
                <a:latin typeface="Söhne"/>
              </a:rPr>
              <a:t> "chart". Un chart </a:t>
            </a:r>
            <a:r>
              <a:rPr lang="en-GB" b="0" i="0" dirty="0" err="1">
                <a:solidFill>
                  <a:srgbClr val="D1D5DB"/>
                </a:solidFill>
                <a:effectLst/>
                <a:latin typeface="Söhne"/>
              </a:rPr>
              <a:t>è</a:t>
            </a:r>
            <a:r>
              <a:rPr lang="en-GB" b="0" i="0" dirty="0">
                <a:solidFill>
                  <a:srgbClr val="D1D5DB"/>
                </a:solidFill>
                <a:effectLst/>
                <a:latin typeface="Söhne"/>
              </a:rPr>
              <a:t> un bundle </a:t>
            </a:r>
            <a:r>
              <a:rPr lang="en-GB" b="0" i="0" dirty="0" err="1">
                <a:solidFill>
                  <a:srgbClr val="D1D5DB"/>
                </a:solidFill>
                <a:effectLst/>
                <a:latin typeface="Söhne"/>
              </a:rPr>
              <a:t>che</a:t>
            </a:r>
            <a:r>
              <a:rPr lang="en-GB" b="0" i="0" dirty="0">
                <a:solidFill>
                  <a:srgbClr val="D1D5DB"/>
                </a:solidFill>
                <a:effectLst/>
                <a:latin typeface="Söhne"/>
              </a:rPr>
              <a:t> </a:t>
            </a:r>
            <a:r>
              <a:rPr lang="en-GB" b="0" i="0" dirty="0" err="1">
                <a:solidFill>
                  <a:srgbClr val="D1D5DB"/>
                </a:solidFill>
                <a:effectLst/>
                <a:latin typeface="Söhne"/>
              </a:rPr>
              <a:t>contiene</a:t>
            </a:r>
            <a:r>
              <a:rPr lang="en-GB" b="0" i="0" dirty="0">
                <a:solidFill>
                  <a:srgbClr val="D1D5DB"/>
                </a:solidFill>
                <a:effectLst/>
                <a:latin typeface="Söhne"/>
              </a:rPr>
              <a:t> tutti </a:t>
            </a:r>
            <a:r>
              <a:rPr lang="en-GB" b="0" i="0" dirty="0" err="1">
                <a:solidFill>
                  <a:srgbClr val="D1D5DB"/>
                </a:solidFill>
                <a:effectLst/>
                <a:latin typeface="Söhne"/>
              </a:rPr>
              <a:t>i</a:t>
            </a:r>
            <a:r>
              <a:rPr lang="en-GB" b="0" i="0" dirty="0">
                <a:solidFill>
                  <a:srgbClr val="D1D5DB"/>
                </a:solidFill>
                <a:effectLst/>
                <a:latin typeface="Söhne"/>
              </a:rPr>
              <a:t> file e le </a:t>
            </a:r>
            <a:r>
              <a:rPr lang="en-GB" b="0" i="0" dirty="0" err="1">
                <a:solidFill>
                  <a:srgbClr val="D1D5DB"/>
                </a:solidFill>
                <a:effectLst/>
                <a:latin typeface="Söhne"/>
              </a:rPr>
              <a:t>risorse</a:t>
            </a:r>
            <a:r>
              <a:rPr lang="en-GB" b="0" i="0" dirty="0">
                <a:solidFill>
                  <a:srgbClr val="D1D5DB"/>
                </a:solidFill>
                <a:effectLst/>
                <a:latin typeface="Söhne"/>
              </a:rPr>
              <a:t> </a:t>
            </a:r>
            <a:r>
              <a:rPr lang="en-GB" b="0" i="0" dirty="0" err="1">
                <a:solidFill>
                  <a:srgbClr val="D1D5DB"/>
                </a:solidFill>
                <a:effectLst/>
                <a:latin typeface="Söhne"/>
              </a:rPr>
              <a:t>necessarie</a:t>
            </a:r>
            <a:r>
              <a:rPr lang="en-GB" b="0" i="0" dirty="0">
                <a:solidFill>
                  <a:srgbClr val="D1D5DB"/>
                </a:solidFill>
                <a:effectLst/>
                <a:latin typeface="Söhne"/>
              </a:rPr>
              <a:t> per </a:t>
            </a:r>
            <a:r>
              <a:rPr lang="en-GB" b="0" i="0" dirty="0" err="1">
                <a:solidFill>
                  <a:srgbClr val="D1D5DB"/>
                </a:solidFill>
                <a:effectLst/>
                <a:latin typeface="Söhne"/>
              </a:rPr>
              <a:t>distribuire</a:t>
            </a:r>
            <a:r>
              <a:rPr lang="en-GB" b="0" i="0" dirty="0">
                <a:solidFill>
                  <a:srgbClr val="D1D5DB"/>
                </a:solidFill>
                <a:effectLst/>
                <a:latin typeface="Söhne"/>
              </a:rPr>
              <a:t> </a:t>
            </a:r>
            <a:r>
              <a:rPr lang="en-GB" b="0" i="0" dirty="0" err="1">
                <a:solidFill>
                  <a:srgbClr val="D1D5DB"/>
                </a:solidFill>
                <a:effectLst/>
                <a:latin typeface="Söhne"/>
              </a:rPr>
              <a:t>un'applicazione</a:t>
            </a:r>
            <a:r>
              <a:rPr lang="en-GB" b="0" i="0" dirty="0">
                <a:solidFill>
                  <a:srgbClr val="D1D5DB"/>
                </a:solidFill>
                <a:effectLst/>
                <a:latin typeface="Söhne"/>
              </a:rPr>
              <a:t> </a:t>
            </a:r>
            <a:r>
              <a:rPr lang="en-GB" b="0" i="0" dirty="0" err="1">
                <a:solidFill>
                  <a:srgbClr val="D1D5DB"/>
                </a:solidFill>
                <a:effectLst/>
                <a:latin typeface="Söhne"/>
              </a:rPr>
              <a:t>su</a:t>
            </a:r>
            <a:r>
              <a:rPr lang="en-GB" b="0" i="0" dirty="0">
                <a:solidFill>
                  <a:srgbClr val="D1D5DB"/>
                </a:solidFill>
                <a:effectLst/>
                <a:latin typeface="Söhne"/>
              </a:rPr>
              <a:t> Kubernetes.</a:t>
            </a:r>
          </a:p>
          <a:p>
            <a:pPr algn="l">
              <a:buFont typeface="+mj-lt"/>
              <a:buAutoNum type="arabicPeriod"/>
            </a:pPr>
            <a:endParaRPr lang="en-GB" b="0" i="0" dirty="0">
              <a:solidFill>
                <a:srgbClr val="D1D5DB"/>
              </a:solidFill>
              <a:effectLst/>
              <a:latin typeface="Söhne"/>
            </a:endParaRPr>
          </a:p>
          <a:p>
            <a:pPr algn="l">
              <a:buFont typeface="+mj-lt"/>
              <a:buAutoNum type="arabicPeriod"/>
            </a:pPr>
            <a:r>
              <a:rPr lang="en-GB" b="0" i="0" dirty="0" err="1">
                <a:solidFill>
                  <a:srgbClr val="D1D5DB"/>
                </a:solidFill>
                <a:effectLst/>
                <a:latin typeface="Söhne"/>
              </a:rPr>
              <a:t>Configurazione</a:t>
            </a:r>
            <a:r>
              <a:rPr lang="en-GB" b="0" i="0" dirty="0">
                <a:solidFill>
                  <a:srgbClr val="D1D5DB"/>
                </a:solidFill>
                <a:effectLst/>
                <a:latin typeface="Söhne"/>
              </a:rPr>
              <a:t> </a:t>
            </a:r>
            <a:r>
              <a:rPr lang="en-GB" b="0" i="0" dirty="0" err="1">
                <a:solidFill>
                  <a:srgbClr val="D1D5DB"/>
                </a:solidFill>
                <a:effectLst/>
                <a:latin typeface="Söhne"/>
              </a:rPr>
              <a:t>parametrica</a:t>
            </a:r>
            <a:r>
              <a:rPr lang="en-GB" b="0" i="0" dirty="0">
                <a:solidFill>
                  <a:srgbClr val="D1D5DB"/>
                </a:solidFill>
                <a:effectLst/>
                <a:latin typeface="Söhne"/>
              </a:rPr>
              <a:t>: Helm </a:t>
            </a:r>
            <a:r>
              <a:rPr lang="en-GB" b="0" i="0" dirty="0" err="1">
                <a:solidFill>
                  <a:srgbClr val="D1D5DB"/>
                </a:solidFill>
                <a:effectLst/>
                <a:latin typeface="Söhne"/>
              </a:rPr>
              <a:t>permette</a:t>
            </a:r>
            <a:r>
              <a:rPr lang="en-GB" b="0" i="0" dirty="0">
                <a:solidFill>
                  <a:srgbClr val="D1D5DB"/>
                </a:solidFill>
                <a:effectLst/>
                <a:latin typeface="Söhne"/>
              </a:rPr>
              <a:t> di </a:t>
            </a:r>
            <a:r>
              <a:rPr lang="en-GB" b="0" i="0" dirty="0" err="1">
                <a:solidFill>
                  <a:srgbClr val="D1D5DB"/>
                </a:solidFill>
                <a:effectLst/>
                <a:latin typeface="Söhne"/>
              </a:rPr>
              <a:t>personalizzare</a:t>
            </a:r>
            <a:r>
              <a:rPr lang="en-GB" b="0" i="0" dirty="0">
                <a:solidFill>
                  <a:srgbClr val="D1D5DB"/>
                </a:solidFill>
                <a:effectLst/>
                <a:latin typeface="Söhne"/>
              </a:rPr>
              <a:t> la </a:t>
            </a:r>
            <a:r>
              <a:rPr lang="en-GB" b="0" i="0" dirty="0" err="1">
                <a:solidFill>
                  <a:srgbClr val="D1D5DB"/>
                </a:solidFill>
                <a:effectLst/>
                <a:latin typeface="Söhne"/>
              </a:rPr>
              <a:t>configurazione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utilizzando</a:t>
            </a:r>
            <a:r>
              <a:rPr lang="en-GB" b="0" i="0" dirty="0">
                <a:solidFill>
                  <a:srgbClr val="D1D5DB"/>
                </a:solidFill>
                <a:effectLst/>
                <a:latin typeface="Söhne"/>
              </a:rPr>
              <a:t> </a:t>
            </a:r>
            <a:r>
              <a:rPr lang="en-GB" b="0" i="0" dirty="0" err="1">
                <a:solidFill>
                  <a:srgbClr val="D1D5DB"/>
                </a:solidFill>
                <a:effectLst/>
                <a:latin typeface="Söhne"/>
              </a:rPr>
              <a:t>i</a:t>
            </a:r>
            <a:r>
              <a:rPr lang="en-GB" b="0" i="0" dirty="0">
                <a:solidFill>
                  <a:srgbClr val="D1D5DB"/>
                </a:solidFill>
                <a:effectLst/>
                <a:latin typeface="Söhne"/>
              </a:rPr>
              <a:t> </a:t>
            </a:r>
            <a:r>
              <a:rPr lang="en-GB" b="0" i="0" dirty="0" err="1">
                <a:solidFill>
                  <a:srgbClr val="D1D5DB"/>
                </a:solidFill>
                <a:effectLst/>
                <a:latin typeface="Söhne"/>
              </a:rPr>
              <a:t>valori</a:t>
            </a:r>
            <a:r>
              <a:rPr lang="en-GB" b="0" i="0" dirty="0">
                <a:solidFill>
                  <a:srgbClr val="D1D5DB"/>
                </a:solidFill>
                <a:effectLst/>
                <a:latin typeface="Söhne"/>
              </a:rPr>
              <a:t> </a:t>
            </a:r>
            <a:r>
              <a:rPr lang="en-GB" b="0" i="0" dirty="0" err="1">
                <a:solidFill>
                  <a:srgbClr val="D1D5DB"/>
                </a:solidFill>
                <a:effectLst/>
                <a:latin typeface="Söhne"/>
              </a:rPr>
              <a:t>dei</a:t>
            </a:r>
            <a:r>
              <a:rPr lang="en-GB" b="0" i="0" dirty="0">
                <a:solidFill>
                  <a:srgbClr val="D1D5DB"/>
                </a:solidFill>
                <a:effectLst/>
                <a:latin typeface="Söhne"/>
              </a:rPr>
              <a:t> </a:t>
            </a:r>
            <a:r>
              <a:rPr lang="en-GB" b="0" i="0" dirty="0" err="1">
                <a:solidFill>
                  <a:srgbClr val="D1D5DB"/>
                </a:solidFill>
                <a:effectLst/>
                <a:latin typeface="Söhne"/>
              </a:rPr>
              <a:t>parametri</a:t>
            </a:r>
            <a:r>
              <a:rPr lang="en-GB" b="0" i="0" dirty="0">
                <a:solidFill>
                  <a:srgbClr val="D1D5DB"/>
                </a:solidFill>
                <a:effectLst/>
                <a:latin typeface="Söhne"/>
              </a:rPr>
              <a:t>. I </a:t>
            </a:r>
            <a:r>
              <a:rPr lang="en-GB" b="0" i="0" dirty="0" err="1">
                <a:solidFill>
                  <a:srgbClr val="D1D5DB"/>
                </a:solidFill>
                <a:effectLst/>
                <a:latin typeface="Söhne"/>
              </a:rPr>
              <a:t>parametri</a:t>
            </a:r>
            <a:r>
              <a:rPr lang="en-GB" b="0" i="0" dirty="0">
                <a:solidFill>
                  <a:srgbClr val="D1D5DB"/>
                </a:solidFill>
                <a:effectLst/>
                <a:latin typeface="Söhne"/>
              </a:rPr>
              <a:t> </a:t>
            </a:r>
            <a:r>
              <a:rPr lang="en-GB" b="0" i="0" dirty="0" err="1">
                <a:solidFill>
                  <a:srgbClr val="D1D5DB"/>
                </a:solidFill>
                <a:effectLst/>
                <a:latin typeface="Söhne"/>
              </a:rPr>
              <a:t>possono</a:t>
            </a:r>
            <a:r>
              <a:rPr lang="en-GB" b="0" i="0" dirty="0">
                <a:solidFill>
                  <a:srgbClr val="D1D5DB"/>
                </a:solidFill>
                <a:effectLst/>
                <a:latin typeface="Söhne"/>
              </a:rPr>
              <a:t> </a:t>
            </a:r>
            <a:r>
              <a:rPr lang="en-GB" b="0" i="0" dirty="0" err="1">
                <a:solidFill>
                  <a:srgbClr val="D1D5DB"/>
                </a:solidFill>
                <a:effectLst/>
                <a:latin typeface="Söhne"/>
              </a:rPr>
              <a:t>essere</a:t>
            </a:r>
            <a:r>
              <a:rPr lang="en-GB" b="0" i="0" dirty="0">
                <a:solidFill>
                  <a:srgbClr val="D1D5DB"/>
                </a:solidFill>
                <a:effectLst/>
                <a:latin typeface="Söhne"/>
              </a:rPr>
              <a:t> </a:t>
            </a:r>
            <a:r>
              <a:rPr lang="en-GB" b="0" i="0" dirty="0" err="1">
                <a:solidFill>
                  <a:srgbClr val="D1D5DB"/>
                </a:solidFill>
                <a:effectLst/>
                <a:latin typeface="Söhne"/>
              </a:rPr>
              <a:t>facilmente</a:t>
            </a:r>
            <a:r>
              <a:rPr lang="en-GB" b="0" i="0" dirty="0">
                <a:solidFill>
                  <a:srgbClr val="D1D5DB"/>
                </a:solidFill>
                <a:effectLst/>
                <a:latin typeface="Söhne"/>
              </a:rPr>
              <a:t> </a:t>
            </a:r>
            <a:r>
              <a:rPr lang="en-GB" b="0" i="0" dirty="0" err="1">
                <a:solidFill>
                  <a:srgbClr val="D1D5DB"/>
                </a:solidFill>
                <a:effectLst/>
                <a:latin typeface="Söhne"/>
              </a:rPr>
              <a:t>specificati</a:t>
            </a:r>
            <a:r>
              <a:rPr lang="en-GB" b="0" i="0" dirty="0">
                <a:solidFill>
                  <a:srgbClr val="D1D5DB"/>
                </a:solidFill>
                <a:effectLst/>
                <a:latin typeface="Söhne"/>
              </a:rPr>
              <a:t> </a:t>
            </a:r>
            <a:r>
              <a:rPr lang="en-GB" b="0" i="0" dirty="0" err="1">
                <a:solidFill>
                  <a:srgbClr val="D1D5DB"/>
                </a:solidFill>
                <a:effectLst/>
                <a:latin typeface="Söhne"/>
              </a:rPr>
              <a:t>durante</a:t>
            </a:r>
            <a:r>
              <a:rPr lang="en-GB" b="0" i="0" dirty="0">
                <a:solidFill>
                  <a:srgbClr val="D1D5DB"/>
                </a:solidFill>
                <a:effectLst/>
                <a:latin typeface="Söhne"/>
              </a:rPr>
              <a:t> </a:t>
            </a:r>
            <a:r>
              <a:rPr lang="en-GB" b="0" i="0" dirty="0" err="1">
                <a:solidFill>
                  <a:srgbClr val="D1D5DB"/>
                </a:solidFill>
                <a:effectLst/>
                <a:latin typeface="Söhne"/>
              </a:rPr>
              <a:t>l'installazione</a:t>
            </a:r>
            <a:r>
              <a:rPr lang="en-GB" b="0" i="0" dirty="0">
                <a:solidFill>
                  <a:srgbClr val="D1D5DB"/>
                </a:solidFill>
                <a:effectLst/>
                <a:latin typeface="Söhne"/>
              </a:rPr>
              <a:t> o </a:t>
            </a:r>
            <a:r>
              <a:rPr lang="en-GB" b="0" i="0" dirty="0" err="1">
                <a:solidFill>
                  <a:srgbClr val="D1D5DB"/>
                </a:solidFill>
                <a:effectLst/>
                <a:latin typeface="Söhne"/>
              </a:rPr>
              <a:t>l'aggiornamento</a:t>
            </a:r>
            <a:r>
              <a:rPr lang="en-GB" b="0" i="0" dirty="0">
                <a:solidFill>
                  <a:srgbClr val="D1D5DB"/>
                </a:solidFill>
                <a:effectLst/>
                <a:latin typeface="Söhne"/>
              </a:rPr>
              <a:t> di un chart, </a:t>
            </a:r>
            <a:r>
              <a:rPr lang="en-GB" b="0" i="0" dirty="0" err="1">
                <a:solidFill>
                  <a:srgbClr val="D1D5DB"/>
                </a:solidFill>
                <a:effectLst/>
                <a:latin typeface="Söhne"/>
              </a:rPr>
              <a:t>consentendo</a:t>
            </a:r>
            <a:r>
              <a:rPr lang="en-GB" b="0" i="0" dirty="0">
                <a:solidFill>
                  <a:srgbClr val="D1D5DB"/>
                </a:solidFill>
                <a:effectLst/>
                <a:latin typeface="Söhne"/>
              </a:rPr>
              <a:t>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maggiore</a:t>
            </a:r>
            <a:r>
              <a:rPr lang="en-GB" b="0" i="0" dirty="0">
                <a:solidFill>
                  <a:srgbClr val="D1D5DB"/>
                </a:solidFill>
                <a:effectLst/>
                <a:latin typeface="Söhne"/>
              </a:rPr>
              <a:t> </a:t>
            </a:r>
            <a:r>
              <a:rPr lang="en-GB" b="0" i="0" dirty="0" err="1">
                <a:solidFill>
                  <a:srgbClr val="D1D5DB"/>
                </a:solidFill>
                <a:effectLst/>
                <a:latin typeface="Söhne"/>
              </a:rPr>
              <a:t>flessibilità</a:t>
            </a:r>
            <a:r>
              <a:rPr lang="en-GB" b="0" i="0" dirty="0">
                <a:solidFill>
                  <a:srgbClr val="D1D5DB"/>
                </a:solidFill>
                <a:effectLst/>
                <a:latin typeface="Söhne"/>
              </a:rPr>
              <a:t> </a:t>
            </a:r>
            <a:r>
              <a:rPr lang="en-GB" b="0" i="0" dirty="0" err="1">
                <a:solidFill>
                  <a:srgbClr val="D1D5DB"/>
                </a:solidFill>
                <a:effectLst/>
                <a:latin typeface="Söhne"/>
              </a:rPr>
              <a:t>nella</a:t>
            </a:r>
            <a:r>
              <a:rPr lang="en-GB" b="0" i="0" dirty="0">
                <a:solidFill>
                  <a:srgbClr val="D1D5DB"/>
                </a:solidFill>
                <a:effectLst/>
                <a:latin typeface="Söhne"/>
              </a:rPr>
              <a:t>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configurazioni</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a:t>
            </a:r>
          </a:p>
          <a:p>
            <a:pPr algn="l">
              <a:buFont typeface="+mj-lt"/>
              <a:buAutoNum type="arabicPeriod"/>
            </a:pPr>
            <a:endParaRPr lang="en-GB" b="0" i="0" dirty="0">
              <a:solidFill>
                <a:srgbClr val="D1D5DB"/>
              </a:solidFill>
              <a:effectLst/>
              <a:latin typeface="Söhne"/>
            </a:endParaRPr>
          </a:p>
          <a:p>
            <a:pPr algn="l">
              <a:buFont typeface="+mj-lt"/>
              <a:buAutoNum type="arabicPeriod"/>
            </a:pP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dipendenze</a:t>
            </a:r>
            <a:r>
              <a:rPr lang="en-GB" b="0" i="0" dirty="0">
                <a:solidFill>
                  <a:srgbClr val="D1D5DB"/>
                </a:solidFill>
                <a:effectLst/>
                <a:latin typeface="Söhne"/>
              </a:rPr>
              <a:t>: Helm </a:t>
            </a:r>
            <a:r>
              <a:rPr lang="en-GB" b="0" i="0" dirty="0" err="1">
                <a:solidFill>
                  <a:srgbClr val="D1D5DB"/>
                </a:solidFill>
                <a:effectLst/>
                <a:latin typeface="Söhne"/>
              </a:rPr>
              <a:t>supporta</a:t>
            </a:r>
            <a:r>
              <a:rPr lang="en-GB" b="0" i="0" dirty="0">
                <a:solidFill>
                  <a:srgbClr val="D1D5DB"/>
                </a:solidFill>
                <a:effectLst/>
                <a:latin typeface="Söhne"/>
              </a:rPr>
              <a:t> la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dipendenze</a:t>
            </a:r>
            <a:r>
              <a:rPr lang="en-GB" b="0" i="0" dirty="0">
                <a:solidFill>
                  <a:srgbClr val="D1D5DB"/>
                </a:solidFill>
                <a:effectLst/>
                <a:latin typeface="Söhne"/>
              </a:rPr>
              <a:t> </a:t>
            </a:r>
            <a:r>
              <a:rPr lang="en-GB" b="0" i="0" dirty="0" err="1">
                <a:solidFill>
                  <a:srgbClr val="D1D5DB"/>
                </a:solidFill>
                <a:effectLst/>
                <a:latin typeface="Söhne"/>
              </a:rPr>
              <a:t>tra</a:t>
            </a:r>
            <a:r>
              <a:rPr lang="en-GB" b="0" i="0" dirty="0">
                <a:solidFill>
                  <a:srgbClr val="D1D5DB"/>
                </a:solidFill>
                <a:effectLst/>
                <a:latin typeface="Söhne"/>
              </a:rPr>
              <a:t> </a:t>
            </a:r>
            <a:r>
              <a:rPr lang="en-GB" b="0" i="0" dirty="0" err="1">
                <a:solidFill>
                  <a:srgbClr val="D1D5DB"/>
                </a:solidFill>
                <a:effectLst/>
                <a:latin typeface="Söhne"/>
              </a:rPr>
              <a:t>i</a:t>
            </a:r>
            <a:r>
              <a:rPr lang="en-GB" b="0" i="0" dirty="0">
                <a:solidFill>
                  <a:srgbClr val="D1D5DB"/>
                </a:solidFill>
                <a:effectLst/>
                <a:latin typeface="Söhne"/>
              </a:rPr>
              <a:t> chart. </a:t>
            </a:r>
            <a:r>
              <a:rPr lang="en-GB" b="0" i="0" dirty="0" err="1">
                <a:solidFill>
                  <a:srgbClr val="D1D5DB"/>
                </a:solidFill>
                <a:effectLst/>
                <a:latin typeface="Söhne"/>
              </a:rPr>
              <a:t>È</a:t>
            </a:r>
            <a:r>
              <a:rPr lang="en-GB" b="0" i="0" dirty="0">
                <a:solidFill>
                  <a:srgbClr val="D1D5DB"/>
                </a:solidFill>
                <a:effectLst/>
                <a:latin typeface="Söhne"/>
              </a:rPr>
              <a:t> </a:t>
            </a:r>
            <a:r>
              <a:rPr lang="en-GB" b="0" i="0" dirty="0" err="1">
                <a:solidFill>
                  <a:srgbClr val="D1D5DB"/>
                </a:solidFill>
                <a:effectLst/>
                <a:latin typeface="Söhne"/>
              </a:rPr>
              <a:t>possibile</a:t>
            </a:r>
            <a:r>
              <a:rPr lang="en-GB" b="0" i="0" dirty="0">
                <a:solidFill>
                  <a:srgbClr val="D1D5DB"/>
                </a:solidFill>
                <a:effectLst/>
                <a:latin typeface="Söhne"/>
              </a:rPr>
              <a:t> </a:t>
            </a:r>
            <a:r>
              <a:rPr lang="en-GB" b="0" i="0" dirty="0" err="1">
                <a:solidFill>
                  <a:srgbClr val="D1D5DB"/>
                </a:solidFill>
                <a:effectLst/>
                <a:latin typeface="Söhne"/>
              </a:rPr>
              <a:t>definire</a:t>
            </a:r>
            <a:r>
              <a:rPr lang="en-GB" b="0" i="0" dirty="0">
                <a:solidFill>
                  <a:srgbClr val="D1D5DB"/>
                </a:solidFill>
                <a:effectLst/>
                <a:latin typeface="Söhne"/>
              </a:rPr>
              <a:t> le </a:t>
            </a:r>
            <a:r>
              <a:rPr lang="en-GB" b="0" i="0" dirty="0" err="1">
                <a:solidFill>
                  <a:srgbClr val="D1D5DB"/>
                </a:solidFill>
                <a:effectLst/>
                <a:latin typeface="Söhne"/>
              </a:rPr>
              <a:t>dipendenze</a:t>
            </a:r>
            <a:r>
              <a:rPr lang="en-GB" b="0" i="0" dirty="0">
                <a:solidFill>
                  <a:srgbClr val="D1D5DB"/>
                </a:solidFill>
                <a:effectLst/>
                <a:latin typeface="Söhne"/>
              </a:rPr>
              <a:t> di </a:t>
            </a:r>
            <a:r>
              <a:rPr lang="en-GB" b="0" i="0" dirty="0" err="1">
                <a:solidFill>
                  <a:srgbClr val="D1D5DB"/>
                </a:solidFill>
                <a:effectLst/>
                <a:latin typeface="Söhne"/>
              </a:rPr>
              <a:t>un'applicazione</a:t>
            </a:r>
            <a:r>
              <a:rPr lang="en-GB" b="0" i="0" dirty="0">
                <a:solidFill>
                  <a:srgbClr val="D1D5DB"/>
                </a:solidFill>
                <a:effectLst/>
                <a:latin typeface="Söhne"/>
              </a:rPr>
              <a:t> da </a:t>
            </a:r>
            <a:r>
              <a:rPr lang="en-GB" b="0" i="0" dirty="0" err="1">
                <a:solidFill>
                  <a:srgbClr val="D1D5DB"/>
                </a:solidFill>
                <a:effectLst/>
                <a:latin typeface="Söhne"/>
              </a:rPr>
              <a:t>altre</a:t>
            </a:r>
            <a:r>
              <a:rPr lang="en-GB" b="0" i="0" dirty="0">
                <a:solidFill>
                  <a:srgbClr val="D1D5DB"/>
                </a:solidFill>
                <a:effectLst/>
                <a:latin typeface="Söhne"/>
              </a:rPr>
              <a:t> </a:t>
            </a:r>
            <a:r>
              <a:rPr lang="en-GB" b="0" i="0" dirty="0" err="1">
                <a:solidFill>
                  <a:srgbClr val="D1D5DB"/>
                </a:solidFill>
                <a:effectLst/>
                <a:latin typeface="Söhne"/>
              </a:rPr>
              <a:t>risorse</a:t>
            </a:r>
            <a:r>
              <a:rPr lang="en-GB" b="0" i="0" dirty="0">
                <a:solidFill>
                  <a:srgbClr val="D1D5DB"/>
                </a:solidFill>
                <a:effectLst/>
                <a:latin typeface="Söhne"/>
              </a:rPr>
              <a:t> o </a:t>
            </a:r>
            <a:r>
              <a:rPr lang="en-GB" b="0" i="0" dirty="0" err="1">
                <a:solidFill>
                  <a:srgbClr val="D1D5DB"/>
                </a:solidFill>
                <a:effectLst/>
                <a:latin typeface="Söhne"/>
              </a:rPr>
              <a:t>servizi</a:t>
            </a:r>
            <a:r>
              <a:rPr lang="en-GB" b="0" i="0" dirty="0">
                <a:solidFill>
                  <a:srgbClr val="D1D5DB"/>
                </a:solidFill>
                <a:effectLst/>
                <a:latin typeface="Söhne"/>
              </a:rPr>
              <a:t>, </a:t>
            </a:r>
            <a:r>
              <a:rPr lang="en-GB" b="0" i="0" dirty="0" err="1">
                <a:solidFill>
                  <a:srgbClr val="D1D5DB"/>
                </a:solidFill>
                <a:effectLst/>
                <a:latin typeface="Söhne"/>
              </a:rPr>
              <a:t>consentendo</a:t>
            </a:r>
            <a:r>
              <a:rPr lang="en-GB" b="0" i="0" dirty="0">
                <a:solidFill>
                  <a:srgbClr val="D1D5DB"/>
                </a:solidFill>
                <a:effectLst/>
                <a:latin typeface="Söhne"/>
              </a:rPr>
              <a:t>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semplificata</a:t>
            </a:r>
            <a:r>
              <a:rPr lang="en-GB" b="0" i="0" dirty="0">
                <a:solidFill>
                  <a:srgbClr val="D1D5DB"/>
                </a:solidFill>
                <a:effectLst/>
                <a:latin typeface="Söhne"/>
              </a:rPr>
              <a:t> e </a:t>
            </a:r>
            <a:r>
              <a:rPr lang="en-GB" b="0" i="0" dirty="0" err="1">
                <a:solidFill>
                  <a:srgbClr val="D1D5DB"/>
                </a:solidFill>
                <a:effectLst/>
                <a:latin typeface="Söhne"/>
              </a:rPr>
              <a:t>automatizzata</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relazioni</a:t>
            </a:r>
            <a:r>
              <a:rPr lang="en-GB" b="0" i="0" dirty="0">
                <a:solidFill>
                  <a:srgbClr val="D1D5DB"/>
                </a:solidFill>
                <a:effectLst/>
                <a:latin typeface="Söhne"/>
              </a:rPr>
              <a:t> </a:t>
            </a:r>
            <a:r>
              <a:rPr lang="en-GB" b="0" i="0" dirty="0" err="1">
                <a:solidFill>
                  <a:srgbClr val="D1D5DB"/>
                </a:solidFill>
                <a:effectLst/>
                <a:latin typeface="Söhne"/>
              </a:rPr>
              <a:t>tra</a:t>
            </a:r>
            <a:r>
              <a:rPr lang="en-GB" b="0" i="0" dirty="0">
                <a:solidFill>
                  <a:srgbClr val="D1D5DB"/>
                </a:solidFill>
                <a:effectLst/>
                <a:latin typeface="Söhne"/>
              </a:rPr>
              <a:t> le diverse </a:t>
            </a:r>
            <a:r>
              <a:rPr lang="en-GB" b="0" i="0" dirty="0" err="1">
                <a:solidFill>
                  <a:srgbClr val="D1D5DB"/>
                </a:solidFill>
                <a:effectLst/>
                <a:latin typeface="Söhne"/>
              </a:rPr>
              <a:t>componenti</a:t>
            </a:r>
            <a:r>
              <a:rPr lang="en-GB" b="0" i="0" dirty="0">
                <a:solidFill>
                  <a:srgbClr val="D1D5DB"/>
                </a:solidFill>
                <a:effectLst/>
                <a:latin typeface="Söhne"/>
              </a:rPr>
              <a:t> </a:t>
            </a:r>
            <a:r>
              <a:rPr lang="en-GB" b="0" i="0" dirty="0" err="1">
                <a:solidFill>
                  <a:srgbClr val="D1D5DB"/>
                </a:solidFill>
                <a:effectLst/>
                <a:latin typeface="Söhne"/>
              </a:rPr>
              <a:t>dell'applicazione</a:t>
            </a:r>
            <a:r>
              <a:rPr lang="en-GB" b="0" i="0" dirty="0">
                <a:solidFill>
                  <a:srgbClr val="D1D5DB"/>
                </a:solidFill>
                <a:effectLst/>
                <a:latin typeface="Söhne"/>
              </a:rPr>
              <a:t>.</a:t>
            </a:r>
          </a:p>
          <a:p>
            <a:pPr algn="l">
              <a:buFont typeface="+mj-lt"/>
              <a:buAutoNum type="arabicPeriod"/>
            </a:pPr>
            <a:endParaRPr lang="en-GB" b="0" i="0" dirty="0">
              <a:solidFill>
                <a:srgbClr val="D1D5DB"/>
              </a:solidFill>
              <a:effectLst/>
              <a:latin typeface="Söhne"/>
            </a:endParaRPr>
          </a:p>
          <a:p>
            <a:pPr algn="l">
              <a:buFont typeface="+mj-lt"/>
              <a:buAutoNum type="arabicPeriod"/>
            </a:pPr>
            <a:r>
              <a:rPr lang="en-GB" b="0" i="0" dirty="0">
                <a:solidFill>
                  <a:srgbClr val="D1D5DB"/>
                </a:solidFill>
                <a:effectLst/>
                <a:latin typeface="Söhne"/>
              </a:rPr>
              <a:t>Versioning e rollback: Helm </a:t>
            </a:r>
            <a:r>
              <a:rPr lang="en-GB" b="0" i="0" dirty="0" err="1">
                <a:solidFill>
                  <a:srgbClr val="D1D5DB"/>
                </a:solidFill>
                <a:effectLst/>
                <a:latin typeface="Söhne"/>
              </a:rPr>
              <a:t>supporta</a:t>
            </a:r>
            <a:r>
              <a:rPr lang="en-GB" b="0" i="0" dirty="0">
                <a:solidFill>
                  <a:srgbClr val="D1D5DB"/>
                </a:solidFill>
                <a:effectLst/>
                <a:latin typeface="Söhne"/>
              </a:rPr>
              <a:t> il versioning </a:t>
            </a:r>
            <a:r>
              <a:rPr lang="en-GB" b="0" i="0" dirty="0" err="1">
                <a:solidFill>
                  <a:srgbClr val="D1D5DB"/>
                </a:solidFill>
                <a:effectLst/>
                <a:latin typeface="Söhne"/>
              </a:rPr>
              <a:t>dei</a:t>
            </a:r>
            <a:r>
              <a:rPr lang="en-GB" b="0" i="0" dirty="0">
                <a:solidFill>
                  <a:srgbClr val="D1D5DB"/>
                </a:solidFill>
                <a:effectLst/>
                <a:latin typeface="Söhne"/>
              </a:rPr>
              <a:t> chart e </a:t>
            </a:r>
            <a:r>
              <a:rPr lang="en-GB" b="0" i="0" dirty="0" err="1">
                <a:solidFill>
                  <a:srgbClr val="D1D5DB"/>
                </a:solidFill>
                <a:effectLst/>
                <a:latin typeface="Söhne"/>
              </a:rPr>
              <a:t>consente</a:t>
            </a:r>
            <a:r>
              <a:rPr lang="en-GB" b="0" i="0" dirty="0">
                <a:solidFill>
                  <a:srgbClr val="D1D5DB"/>
                </a:solidFill>
                <a:effectLst/>
                <a:latin typeface="Söhne"/>
              </a:rPr>
              <a:t> di </a:t>
            </a:r>
            <a:r>
              <a:rPr lang="en-GB" b="0" i="0" dirty="0" err="1">
                <a:solidFill>
                  <a:srgbClr val="D1D5DB"/>
                </a:solidFill>
                <a:effectLst/>
                <a:latin typeface="Söhne"/>
              </a:rPr>
              <a:t>eseguire</a:t>
            </a:r>
            <a:r>
              <a:rPr lang="en-GB" b="0" i="0" dirty="0">
                <a:solidFill>
                  <a:srgbClr val="D1D5DB"/>
                </a:solidFill>
                <a:effectLst/>
                <a:latin typeface="Söhne"/>
              </a:rPr>
              <a:t> il rollback a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versione</a:t>
            </a:r>
            <a:r>
              <a:rPr lang="en-GB" b="0" i="0" dirty="0">
                <a:solidFill>
                  <a:srgbClr val="D1D5DB"/>
                </a:solidFill>
                <a:effectLst/>
                <a:latin typeface="Söhne"/>
              </a:rPr>
              <a:t> </a:t>
            </a:r>
            <a:r>
              <a:rPr lang="en-GB" b="0" i="0" dirty="0" err="1">
                <a:solidFill>
                  <a:srgbClr val="D1D5DB"/>
                </a:solidFill>
                <a:effectLst/>
                <a:latin typeface="Söhne"/>
              </a:rPr>
              <a:t>precedente</a:t>
            </a:r>
            <a:r>
              <a:rPr lang="en-GB" b="0" i="0" dirty="0">
                <a:solidFill>
                  <a:srgbClr val="D1D5DB"/>
                </a:solidFill>
                <a:effectLst/>
                <a:latin typeface="Söhne"/>
              </a:rPr>
              <a:t> in </a:t>
            </a:r>
            <a:r>
              <a:rPr lang="en-GB" b="0" i="0" dirty="0" err="1">
                <a:solidFill>
                  <a:srgbClr val="D1D5DB"/>
                </a:solidFill>
                <a:effectLst/>
                <a:latin typeface="Söhne"/>
              </a:rPr>
              <a:t>caso</a:t>
            </a:r>
            <a:r>
              <a:rPr lang="en-GB" b="0" i="0" dirty="0">
                <a:solidFill>
                  <a:srgbClr val="D1D5DB"/>
                </a:solidFill>
                <a:effectLst/>
                <a:latin typeface="Söhne"/>
              </a:rPr>
              <a:t> di </a:t>
            </a:r>
            <a:r>
              <a:rPr lang="en-GB" b="0" i="0" dirty="0" err="1">
                <a:solidFill>
                  <a:srgbClr val="D1D5DB"/>
                </a:solidFill>
                <a:effectLst/>
                <a:latin typeface="Söhne"/>
              </a:rPr>
              <a:t>problemi</a:t>
            </a:r>
            <a:r>
              <a:rPr lang="en-GB" b="0" i="0" dirty="0">
                <a:solidFill>
                  <a:srgbClr val="D1D5DB"/>
                </a:solidFill>
                <a:effectLst/>
                <a:latin typeface="Söhne"/>
              </a:rPr>
              <a:t> o </a:t>
            </a:r>
            <a:r>
              <a:rPr lang="en-GB" b="0" i="0" dirty="0" err="1">
                <a:solidFill>
                  <a:srgbClr val="D1D5DB"/>
                </a:solidFill>
                <a:effectLst/>
                <a:latin typeface="Söhne"/>
              </a:rPr>
              <a:t>errori</a:t>
            </a:r>
            <a:r>
              <a:rPr lang="en-GB" b="0" i="0" dirty="0">
                <a:solidFill>
                  <a:srgbClr val="D1D5DB"/>
                </a:solidFill>
                <a:effectLst/>
                <a:latin typeface="Söhne"/>
              </a:rPr>
              <a:t> </a:t>
            </a:r>
            <a:r>
              <a:rPr lang="en-GB" b="0" i="0" dirty="0" err="1">
                <a:solidFill>
                  <a:srgbClr val="D1D5DB"/>
                </a:solidFill>
                <a:effectLst/>
                <a:latin typeface="Söhne"/>
              </a:rPr>
              <a:t>durante</a:t>
            </a:r>
            <a:r>
              <a:rPr lang="en-GB" b="0" i="0" dirty="0">
                <a:solidFill>
                  <a:srgbClr val="D1D5DB"/>
                </a:solidFill>
                <a:effectLst/>
                <a:latin typeface="Söhne"/>
              </a:rPr>
              <a:t> </a:t>
            </a:r>
            <a:r>
              <a:rPr lang="en-GB" b="0" i="0" dirty="0" err="1">
                <a:solidFill>
                  <a:srgbClr val="D1D5DB"/>
                </a:solidFill>
                <a:effectLst/>
                <a:latin typeface="Söhne"/>
              </a:rPr>
              <a:t>l'aggiornamento</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Questo</a:t>
            </a:r>
            <a:r>
              <a:rPr lang="en-GB" b="0" i="0" dirty="0">
                <a:solidFill>
                  <a:srgbClr val="D1D5DB"/>
                </a:solidFill>
                <a:effectLst/>
                <a:latin typeface="Söhne"/>
              </a:rPr>
              <a:t> </a:t>
            </a:r>
            <a:r>
              <a:rPr lang="en-GB" b="0" i="0" dirty="0" err="1">
                <a:solidFill>
                  <a:srgbClr val="D1D5DB"/>
                </a:solidFill>
                <a:effectLst/>
                <a:latin typeface="Söhne"/>
              </a:rPr>
              <a:t>facilita</a:t>
            </a:r>
            <a:r>
              <a:rPr lang="en-GB" b="0" i="0" dirty="0">
                <a:solidFill>
                  <a:srgbClr val="D1D5DB"/>
                </a:solidFill>
                <a:effectLst/>
                <a:latin typeface="Söhne"/>
              </a:rPr>
              <a:t> il </a:t>
            </a:r>
            <a:r>
              <a:rPr lang="en-GB" b="0" i="0" dirty="0" err="1">
                <a:solidFill>
                  <a:srgbClr val="D1D5DB"/>
                </a:solidFill>
                <a:effectLst/>
                <a:latin typeface="Söhne"/>
              </a:rPr>
              <a:t>processo</a:t>
            </a:r>
            <a:r>
              <a:rPr lang="en-GB" b="0" i="0" dirty="0">
                <a:solidFill>
                  <a:srgbClr val="D1D5DB"/>
                </a:solidFill>
                <a:effectLst/>
                <a:latin typeface="Söhne"/>
              </a:rPr>
              <a:t> di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versioni</a:t>
            </a:r>
            <a:r>
              <a:rPr lang="en-GB" b="0" i="0" dirty="0">
                <a:solidFill>
                  <a:srgbClr val="D1D5DB"/>
                </a:solidFill>
                <a:effectLst/>
                <a:latin typeface="Söhne"/>
              </a:rPr>
              <a:t> e la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degli</a:t>
            </a:r>
            <a:r>
              <a:rPr lang="en-GB" b="0" i="0" dirty="0">
                <a:solidFill>
                  <a:srgbClr val="D1D5DB"/>
                </a:solidFill>
                <a:effectLst/>
                <a:latin typeface="Söhne"/>
              </a:rPr>
              <a:t> aggiornamenti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in un </a:t>
            </a:r>
            <a:r>
              <a:rPr lang="en-GB" b="0" i="0" dirty="0" err="1">
                <a:solidFill>
                  <a:srgbClr val="D1D5DB"/>
                </a:solidFill>
                <a:effectLst/>
                <a:latin typeface="Söhne"/>
              </a:rPr>
              <a:t>ambiente</a:t>
            </a:r>
            <a:r>
              <a:rPr lang="en-GB" b="0" i="0" dirty="0">
                <a:solidFill>
                  <a:srgbClr val="D1D5DB"/>
                </a:solidFill>
                <a:effectLst/>
                <a:latin typeface="Söhne"/>
              </a:rPr>
              <a:t> Kubernetes.</a:t>
            </a:r>
          </a:p>
          <a:p>
            <a:pPr algn="l">
              <a:buFont typeface="+mj-lt"/>
              <a:buAutoNum type="arabicPeriod"/>
            </a:pPr>
            <a:endParaRPr lang="en-GB" b="0" i="0" dirty="0">
              <a:solidFill>
                <a:srgbClr val="D1D5DB"/>
              </a:solidFill>
              <a:effectLst/>
              <a:latin typeface="Söhne"/>
            </a:endParaRPr>
          </a:p>
          <a:p>
            <a:pPr algn="l">
              <a:buFont typeface="+mj-lt"/>
              <a:buAutoNum type="arabicPeriod"/>
            </a:pPr>
            <a:r>
              <a:rPr lang="en-GB" b="0" i="0" dirty="0" err="1">
                <a:solidFill>
                  <a:srgbClr val="D1D5DB"/>
                </a:solidFill>
                <a:effectLst/>
                <a:latin typeface="Söhne"/>
              </a:rPr>
              <a:t>Condivisione</a:t>
            </a:r>
            <a:r>
              <a:rPr lang="en-GB" b="0" i="0" dirty="0">
                <a:solidFill>
                  <a:srgbClr val="D1D5DB"/>
                </a:solidFill>
                <a:effectLst/>
                <a:latin typeface="Söhne"/>
              </a:rPr>
              <a:t> e </a:t>
            </a:r>
            <a:r>
              <a:rPr lang="en-GB" b="0" i="0" dirty="0" err="1">
                <a:solidFill>
                  <a:srgbClr val="D1D5DB"/>
                </a:solidFill>
                <a:effectLst/>
                <a:latin typeface="Söhne"/>
              </a:rPr>
              <a:t>riutilizzo</a:t>
            </a:r>
            <a:r>
              <a:rPr lang="en-GB" b="0" i="0" dirty="0">
                <a:solidFill>
                  <a:srgbClr val="D1D5DB"/>
                </a:solidFill>
                <a:effectLst/>
                <a:latin typeface="Söhne"/>
              </a:rPr>
              <a:t>: Helm </a:t>
            </a:r>
            <a:r>
              <a:rPr lang="en-GB" b="0" i="0" dirty="0" err="1">
                <a:solidFill>
                  <a:srgbClr val="D1D5DB"/>
                </a:solidFill>
                <a:effectLst/>
                <a:latin typeface="Söhne"/>
              </a:rPr>
              <a:t>promuove</a:t>
            </a:r>
            <a:r>
              <a:rPr lang="en-GB" b="0" i="0" dirty="0">
                <a:solidFill>
                  <a:srgbClr val="D1D5DB"/>
                </a:solidFill>
                <a:effectLst/>
                <a:latin typeface="Söhne"/>
              </a:rPr>
              <a:t> la </a:t>
            </a:r>
            <a:r>
              <a:rPr lang="en-GB" b="0" i="0" dirty="0" err="1">
                <a:solidFill>
                  <a:srgbClr val="D1D5DB"/>
                </a:solidFill>
                <a:effectLst/>
                <a:latin typeface="Söhne"/>
              </a:rPr>
              <a:t>condivisione</a:t>
            </a:r>
            <a:r>
              <a:rPr lang="en-GB" b="0" i="0" dirty="0">
                <a:solidFill>
                  <a:srgbClr val="D1D5DB"/>
                </a:solidFill>
                <a:effectLst/>
                <a:latin typeface="Söhne"/>
              </a:rPr>
              <a:t> e il </a:t>
            </a:r>
            <a:r>
              <a:rPr lang="en-GB" b="0" i="0" dirty="0" err="1">
                <a:solidFill>
                  <a:srgbClr val="D1D5DB"/>
                </a:solidFill>
                <a:effectLst/>
                <a:latin typeface="Söhne"/>
              </a:rPr>
              <a:t>riutilizzo</a:t>
            </a:r>
            <a:r>
              <a:rPr lang="en-GB" b="0" i="0" dirty="0">
                <a:solidFill>
                  <a:srgbClr val="D1D5DB"/>
                </a:solidFill>
                <a:effectLst/>
                <a:latin typeface="Söhne"/>
              </a:rPr>
              <a:t> </a:t>
            </a:r>
            <a:r>
              <a:rPr lang="en-GB" b="0" i="0" dirty="0" err="1">
                <a:solidFill>
                  <a:srgbClr val="D1D5DB"/>
                </a:solidFill>
                <a:effectLst/>
                <a:latin typeface="Söhne"/>
              </a:rPr>
              <a:t>dei</a:t>
            </a:r>
            <a:r>
              <a:rPr lang="en-GB" b="0" i="0" dirty="0">
                <a:solidFill>
                  <a:srgbClr val="D1D5DB"/>
                </a:solidFill>
                <a:effectLst/>
                <a:latin typeface="Söhne"/>
              </a:rPr>
              <a:t> chart </a:t>
            </a:r>
            <a:r>
              <a:rPr lang="en-GB" b="0" i="0" dirty="0" err="1">
                <a:solidFill>
                  <a:srgbClr val="D1D5DB"/>
                </a:solidFill>
                <a:effectLst/>
                <a:latin typeface="Söhne"/>
              </a:rPr>
              <a:t>attraverso</a:t>
            </a:r>
            <a:r>
              <a:rPr lang="en-GB" b="0" i="0" dirty="0">
                <a:solidFill>
                  <a:srgbClr val="D1D5DB"/>
                </a:solidFill>
                <a:effectLst/>
                <a:latin typeface="Söhne"/>
              </a:rPr>
              <a:t> il </a:t>
            </a:r>
            <a:r>
              <a:rPr lang="en-GB" b="0" i="0" dirty="0" err="1">
                <a:solidFill>
                  <a:srgbClr val="D1D5DB"/>
                </a:solidFill>
                <a:effectLst/>
                <a:latin typeface="Söhne"/>
              </a:rPr>
              <a:t>suo</a:t>
            </a:r>
            <a:r>
              <a:rPr lang="en-GB" b="0" i="0" dirty="0">
                <a:solidFill>
                  <a:srgbClr val="D1D5DB"/>
                </a:solidFill>
                <a:effectLst/>
                <a:latin typeface="Söhne"/>
              </a:rPr>
              <a:t> </a:t>
            </a:r>
            <a:r>
              <a:rPr lang="en-GB" b="0" i="0" dirty="0" err="1">
                <a:solidFill>
                  <a:srgbClr val="D1D5DB"/>
                </a:solidFill>
                <a:effectLst/>
                <a:latin typeface="Söhne"/>
              </a:rPr>
              <a:t>registro</a:t>
            </a:r>
            <a:r>
              <a:rPr lang="en-GB" b="0" i="0" dirty="0">
                <a:solidFill>
                  <a:srgbClr val="D1D5DB"/>
                </a:solidFill>
                <a:effectLst/>
                <a:latin typeface="Söhne"/>
              </a:rPr>
              <a:t> di repository </a:t>
            </a:r>
            <a:r>
              <a:rPr lang="en-GB" b="0" i="0" dirty="0" err="1">
                <a:solidFill>
                  <a:srgbClr val="D1D5DB"/>
                </a:solidFill>
                <a:effectLst/>
                <a:latin typeface="Söhne"/>
              </a:rPr>
              <a:t>ufficiale</a:t>
            </a:r>
            <a:r>
              <a:rPr lang="en-GB" b="0" i="0" dirty="0">
                <a:solidFill>
                  <a:srgbClr val="D1D5DB"/>
                </a:solidFill>
                <a:effectLst/>
                <a:latin typeface="Söhne"/>
              </a:rPr>
              <a:t> </a:t>
            </a:r>
            <a:r>
              <a:rPr lang="en-GB" b="0" i="0" dirty="0" err="1">
                <a:solidFill>
                  <a:srgbClr val="D1D5DB"/>
                </a:solidFill>
                <a:effectLst/>
                <a:latin typeface="Söhne"/>
              </a:rPr>
              <a:t>chiamato</a:t>
            </a:r>
            <a:r>
              <a:rPr lang="en-GB" b="0" i="0" dirty="0">
                <a:solidFill>
                  <a:srgbClr val="D1D5DB"/>
                </a:solidFill>
                <a:effectLst/>
                <a:latin typeface="Söhne"/>
              </a:rPr>
              <a:t> "Helm Hub". </a:t>
            </a:r>
            <a:r>
              <a:rPr lang="en-GB" b="0" i="0" dirty="0" err="1">
                <a:solidFill>
                  <a:srgbClr val="D1D5DB"/>
                </a:solidFill>
                <a:effectLst/>
                <a:latin typeface="Söhne"/>
              </a:rPr>
              <a:t>Gli</a:t>
            </a:r>
            <a:r>
              <a:rPr lang="en-GB" b="0" i="0" dirty="0">
                <a:solidFill>
                  <a:srgbClr val="D1D5DB"/>
                </a:solidFill>
                <a:effectLst/>
                <a:latin typeface="Söhne"/>
              </a:rPr>
              <a:t> </a:t>
            </a:r>
            <a:r>
              <a:rPr lang="en-GB" b="0" i="0" dirty="0" err="1">
                <a:solidFill>
                  <a:srgbClr val="D1D5DB"/>
                </a:solidFill>
                <a:effectLst/>
                <a:latin typeface="Söhne"/>
              </a:rPr>
              <a:t>sviluppatori</a:t>
            </a:r>
            <a:r>
              <a:rPr lang="en-GB" b="0" i="0" dirty="0">
                <a:solidFill>
                  <a:srgbClr val="D1D5DB"/>
                </a:solidFill>
                <a:effectLst/>
                <a:latin typeface="Söhne"/>
              </a:rPr>
              <a:t> </a:t>
            </a:r>
            <a:r>
              <a:rPr lang="en-GB" b="0" i="0" dirty="0" err="1">
                <a:solidFill>
                  <a:srgbClr val="D1D5DB"/>
                </a:solidFill>
                <a:effectLst/>
                <a:latin typeface="Söhne"/>
              </a:rPr>
              <a:t>possono</a:t>
            </a:r>
            <a:r>
              <a:rPr lang="en-GB" b="0" i="0" dirty="0">
                <a:solidFill>
                  <a:srgbClr val="D1D5DB"/>
                </a:solidFill>
                <a:effectLst/>
                <a:latin typeface="Söhne"/>
              </a:rPr>
              <a:t> </a:t>
            </a:r>
            <a:r>
              <a:rPr lang="en-GB" b="0" i="0" dirty="0" err="1">
                <a:solidFill>
                  <a:srgbClr val="D1D5DB"/>
                </a:solidFill>
                <a:effectLst/>
                <a:latin typeface="Söhne"/>
              </a:rPr>
              <a:t>pubblicare</a:t>
            </a:r>
            <a:r>
              <a:rPr lang="en-GB" b="0" i="0" dirty="0">
                <a:solidFill>
                  <a:srgbClr val="D1D5DB"/>
                </a:solidFill>
                <a:effectLst/>
                <a:latin typeface="Söhne"/>
              </a:rPr>
              <a:t> </a:t>
            </a:r>
            <a:r>
              <a:rPr lang="en-GB" b="0" i="0" dirty="0" err="1">
                <a:solidFill>
                  <a:srgbClr val="D1D5DB"/>
                </a:solidFill>
                <a:effectLst/>
                <a:latin typeface="Söhne"/>
              </a:rPr>
              <a:t>i</a:t>
            </a:r>
            <a:r>
              <a:rPr lang="en-GB" b="0" i="0" dirty="0">
                <a:solidFill>
                  <a:srgbClr val="D1D5DB"/>
                </a:solidFill>
                <a:effectLst/>
                <a:latin typeface="Söhne"/>
              </a:rPr>
              <a:t> </a:t>
            </a:r>
            <a:r>
              <a:rPr lang="en-GB" b="0" i="0" dirty="0" err="1">
                <a:solidFill>
                  <a:srgbClr val="D1D5DB"/>
                </a:solidFill>
                <a:effectLst/>
                <a:latin typeface="Söhne"/>
              </a:rPr>
              <a:t>propri</a:t>
            </a:r>
            <a:r>
              <a:rPr lang="en-GB" b="0" i="0" dirty="0">
                <a:solidFill>
                  <a:srgbClr val="D1D5DB"/>
                </a:solidFill>
                <a:effectLst/>
                <a:latin typeface="Söhne"/>
              </a:rPr>
              <a:t> chart </a:t>
            </a:r>
            <a:r>
              <a:rPr lang="en-GB" b="0" i="0" dirty="0" err="1">
                <a:solidFill>
                  <a:srgbClr val="D1D5DB"/>
                </a:solidFill>
                <a:effectLst/>
                <a:latin typeface="Söhne"/>
              </a:rPr>
              <a:t>nel</a:t>
            </a:r>
            <a:r>
              <a:rPr lang="en-GB" b="0" i="0" dirty="0">
                <a:solidFill>
                  <a:srgbClr val="D1D5DB"/>
                </a:solidFill>
                <a:effectLst/>
                <a:latin typeface="Söhne"/>
              </a:rPr>
              <a:t> </a:t>
            </a:r>
            <a:r>
              <a:rPr lang="en-GB" b="0" i="0" dirty="0" err="1">
                <a:solidFill>
                  <a:srgbClr val="D1D5DB"/>
                </a:solidFill>
                <a:effectLst/>
                <a:latin typeface="Söhne"/>
              </a:rPr>
              <a:t>registro</a:t>
            </a:r>
            <a:r>
              <a:rPr lang="en-GB" b="0" i="0" dirty="0">
                <a:solidFill>
                  <a:srgbClr val="D1D5DB"/>
                </a:solidFill>
                <a:effectLst/>
                <a:latin typeface="Söhne"/>
              </a:rPr>
              <a:t>, </a:t>
            </a:r>
            <a:r>
              <a:rPr lang="en-GB" b="0" i="0" dirty="0" err="1">
                <a:solidFill>
                  <a:srgbClr val="D1D5DB"/>
                </a:solidFill>
                <a:effectLst/>
                <a:latin typeface="Söhne"/>
              </a:rPr>
              <a:t>rendendoli</a:t>
            </a:r>
            <a:r>
              <a:rPr lang="en-GB" b="0" i="0" dirty="0">
                <a:solidFill>
                  <a:srgbClr val="D1D5DB"/>
                </a:solidFill>
                <a:effectLst/>
                <a:latin typeface="Söhne"/>
              </a:rPr>
              <a:t> </a:t>
            </a:r>
            <a:r>
              <a:rPr lang="en-GB" b="0" i="0" dirty="0" err="1">
                <a:solidFill>
                  <a:srgbClr val="D1D5DB"/>
                </a:solidFill>
                <a:effectLst/>
                <a:latin typeface="Söhne"/>
              </a:rPr>
              <a:t>disponibili</a:t>
            </a:r>
            <a:r>
              <a:rPr lang="en-GB" b="0" i="0" dirty="0">
                <a:solidFill>
                  <a:srgbClr val="D1D5DB"/>
                </a:solidFill>
                <a:effectLst/>
                <a:latin typeface="Söhne"/>
              </a:rPr>
              <a:t> per </a:t>
            </a:r>
            <a:r>
              <a:rPr lang="en-GB" b="0" i="0" dirty="0" err="1">
                <a:solidFill>
                  <a:srgbClr val="D1D5DB"/>
                </a:solidFill>
                <a:effectLst/>
                <a:latin typeface="Söhne"/>
              </a:rPr>
              <a:t>altri</a:t>
            </a:r>
            <a:r>
              <a:rPr lang="en-GB" b="0" i="0" dirty="0">
                <a:solidFill>
                  <a:srgbClr val="D1D5DB"/>
                </a:solidFill>
                <a:effectLst/>
                <a:latin typeface="Söhne"/>
              </a:rPr>
              <a:t> </a:t>
            </a:r>
            <a:r>
              <a:rPr lang="en-GB" b="0" i="0" dirty="0" err="1">
                <a:solidFill>
                  <a:srgbClr val="D1D5DB"/>
                </a:solidFill>
                <a:effectLst/>
                <a:latin typeface="Söhne"/>
              </a:rPr>
              <a:t>utenti</a:t>
            </a:r>
            <a:r>
              <a:rPr lang="en-GB" b="0" i="0" dirty="0">
                <a:solidFill>
                  <a:srgbClr val="D1D5DB"/>
                </a:solidFill>
                <a:effectLst/>
                <a:latin typeface="Söhne"/>
              </a:rPr>
              <a:t>, </a:t>
            </a:r>
            <a:r>
              <a:rPr lang="en-GB" b="0" i="0" dirty="0" err="1">
                <a:solidFill>
                  <a:srgbClr val="D1D5DB"/>
                </a:solidFill>
                <a:effectLst/>
                <a:latin typeface="Söhne"/>
              </a:rPr>
              <a:t>contribuendo</a:t>
            </a:r>
            <a:r>
              <a:rPr lang="en-GB" b="0" i="0" dirty="0">
                <a:solidFill>
                  <a:srgbClr val="D1D5DB"/>
                </a:solidFill>
                <a:effectLst/>
                <a:latin typeface="Söhne"/>
              </a:rPr>
              <a:t> </a:t>
            </a:r>
            <a:r>
              <a:rPr lang="en-GB" b="0" i="0" dirty="0" err="1">
                <a:solidFill>
                  <a:srgbClr val="D1D5DB"/>
                </a:solidFill>
                <a:effectLst/>
                <a:latin typeface="Söhne"/>
              </a:rPr>
              <a:t>così</a:t>
            </a:r>
            <a:r>
              <a:rPr lang="en-GB" b="0" i="0" dirty="0">
                <a:solidFill>
                  <a:srgbClr val="D1D5DB"/>
                </a:solidFill>
                <a:effectLst/>
                <a:latin typeface="Söhne"/>
              </a:rPr>
              <a:t> a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maggiore</a:t>
            </a:r>
            <a:r>
              <a:rPr lang="en-GB" b="0" i="0" dirty="0">
                <a:solidFill>
                  <a:srgbClr val="D1D5DB"/>
                </a:solidFill>
                <a:effectLst/>
                <a:latin typeface="Söhne"/>
              </a:rPr>
              <a:t> </a:t>
            </a:r>
            <a:r>
              <a:rPr lang="en-GB" b="0" i="0" dirty="0" err="1">
                <a:solidFill>
                  <a:srgbClr val="D1D5DB"/>
                </a:solidFill>
                <a:effectLst/>
                <a:latin typeface="Söhne"/>
              </a:rPr>
              <a:t>collaborazione</a:t>
            </a:r>
            <a:r>
              <a:rPr lang="en-GB" b="0" i="0" dirty="0">
                <a:solidFill>
                  <a:srgbClr val="D1D5DB"/>
                </a:solidFill>
                <a:effectLst/>
                <a:latin typeface="Söhne"/>
              </a:rPr>
              <a:t> e </a:t>
            </a:r>
            <a:r>
              <a:rPr lang="en-GB" b="0" i="0" dirty="0" err="1">
                <a:solidFill>
                  <a:srgbClr val="D1D5DB"/>
                </a:solidFill>
                <a:effectLst/>
                <a:latin typeface="Söhne"/>
              </a:rPr>
              <a:t>condivisione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best practice.</a:t>
            </a:r>
          </a:p>
          <a:p>
            <a:pPr algn="l">
              <a:buFont typeface="+mj-lt"/>
              <a:buAutoNum type="arabicPeriod"/>
            </a:pPr>
            <a:endParaRPr lang="en-GB" b="0" i="0" dirty="0">
              <a:solidFill>
                <a:srgbClr val="D1D5DB"/>
              </a:solidFill>
              <a:effectLst/>
              <a:latin typeface="Söhne"/>
            </a:endParaRPr>
          </a:p>
          <a:p>
            <a:pPr algn="l"/>
            <a:r>
              <a:rPr lang="en-GB" b="0" i="0" dirty="0">
                <a:solidFill>
                  <a:srgbClr val="D1D5DB"/>
                </a:solidFill>
                <a:effectLst/>
                <a:latin typeface="Söhne"/>
              </a:rPr>
              <a:t>In </a:t>
            </a:r>
            <a:r>
              <a:rPr lang="en-GB" b="0" i="0" dirty="0" err="1">
                <a:solidFill>
                  <a:srgbClr val="D1D5DB"/>
                </a:solidFill>
                <a:effectLst/>
                <a:latin typeface="Söhne"/>
              </a:rPr>
              <a:t>sintesi</a:t>
            </a:r>
            <a:r>
              <a:rPr lang="en-GB" b="0" i="0" dirty="0">
                <a:solidFill>
                  <a:srgbClr val="D1D5DB"/>
                </a:solidFill>
                <a:effectLst/>
                <a:latin typeface="Söhne"/>
              </a:rPr>
              <a:t>, Helm </a:t>
            </a:r>
            <a:r>
              <a:rPr lang="en-GB" b="0" i="0" dirty="0" err="1">
                <a:solidFill>
                  <a:srgbClr val="D1D5DB"/>
                </a:solidFill>
                <a:effectLst/>
                <a:latin typeface="Söhne"/>
              </a:rPr>
              <a:t>è</a:t>
            </a:r>
            <a:r>
              <a:rPr lang="en-GB" b="0" i="0" dirty="0">
                <a:solidFill>
                  <a:srgbClr val="D1D5DB"/>
                </a:solidFill>
                <a:effectLst/>
                <a:latin typeface="Söhne"/>
              </a:rPr>
              <a:t> uno </a:t>
            </a:r>
            <a:r>
              <a:rPr lang="en-GB" b="0" i="0" dirty="0" err="1">
                <a:solidFill>
                  <a:srgbClr val="D1D5DB"/>
                </a:solidFill>
                <a:effectLst/>
                <a:latin typeface="Söhne"/>
              </a:rPr>
              <a:t>strumento</a:t>
            </a:r>
            <a:r>
              <a:rPr lang="en-GB" b="0" i="0" dirty="0">
                <a:solidFill>
                  <a:srgbClr val="D1D5DB"/>
                </a:solidFill>
                <a:effectLst/>
                <a:latin typeface="Söhne"/>
              </a:rPr>
              <a:t> </a:t>
            </a:r>
            <a:r>
              <a:rPr lang="en-GB" b="0" i="0" dirty="0" err="1">
                <a:solidFill>
                  <a:srgbClr val="D1D5DB"/>
                </a:solidFill>
                <a:effectLst/>
                <a:latin typeface="Söhne"/>
              </a:rPr>
              <a:t>potente</a:t>
            </a:r>
            <a:r>
              <a:rPr lang="en-GB" b="0" i="0" dirty="0">
                <a:solidFill>
                  <a:srgbClr val="D1D5DB"/>
                </a:solidFill>
                <a:effectLst/>
                <a:latin typeface="Söhne"/>
              </a:rPr>
              <a:t> per </a:t>
            </a:r>
            <a:r>
              <a:rPr lang="en-GB" b="0" i="0" dirty="0" err="1">
                <a:solidFill>
                  <a:srgbClr val="D1D5DB"/>
                </a:solidFill>
                <a:effectLst/>
                <a:latin typeface="Söhne"/>
              </a:rPr>
              <a:t>semplificare</a:t>
            </a:r>
            <a:r>
              <a:rPr lang="en-GB" b="0" i="0" dirty="0">
                <a:solidFill>
                  <a:srgbClr val="D1D5DB"/>
                </a:solidFill>
                <a:effectLst/>
                <a:latin typeface="Söhne"/>
              </a:rPr>
              <a:t> la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su</a:t>
            </a:r>
            <a:r>
              <a:rPr lang="en-GB" b="0" i="0" dirty="0">
                <a:solidFill>
                  <a:srgbClr val="D1D5DB"/>
                </a:solidFill>
                <a:effectLst/>
                <a:latin typeface="Söhne"/>
              </a:rPr>
              <a:t> Kubernetes. </a:t>
            </a:r>
            <a:r>
              <a:rPr lang="en-GB" b="0" i="0" dirty="0" err="1">
                <a:solidFill>
                  <a:srgbClr val="D1D5DB"/>
                </a:solidFill>
                <a:effectLst/>
                <a:latin typeface="Söhne"/>
              </a:rPr>
              <a:t>Fornisce</a:t>
            </a:r>
            <a:r>
              <a:rPr lang="en-GB" b="0" i="0" dirty="0">
                <a:solidFill>
                  <a:srgbClr val="D1D5DB"/>
                </a:solidFill>
                <a:effectLst/>
                <a:latin typeface="Söhne"/>
              </a:rPr>
              <a:t>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modalità</a:t>
            </a:r>
            <a:r>
              <a:rPr lang="en-GB" b="0" i="0" dirty="0">
                <a:solidFill>
                  <a:srgbClr val="D1D5DB"/>
                </a:solidFill>
                <a:effectLst/>
                <a:latin typeface="Söhne"/>
              </a:rPr>
              <a:t> </a:t>
            </a:r>
            <a:r>
              <a:rPr lang="en-GB" b="0" i="0" dirty="0" err="1">
                <a:solidFill>
                  <a:srgbClr val="D1D5DB"/>
                </a:solidFill>
                <a:effectLst/>
                <a:latin typeface="Söhne"/>
              </a:rPr>
              <a:t>standardizzata</a:t>
            </a:r>
            <a:r>
              <a:rPr lang="en-GB" b="0" i="0" dirty="0">
                <a:solidFill>
                  <a:srgbClr val="D1D5DB"/>
                </a:solidFill>
                <a:effectLst/>
                <a:latin typeface="Söhne"/>
              </a:rPr>
              <a:t> per il packaging, la </a:t>
            </a:r>
            <a:r>
              <a:rPr lang="en-GB" b="0" i="0" dirty="0" err="1">
                <a:solidFill>
                  <a:srgbClr val="D1D5DB"/>
                </a:solidFill>
                <a:effectLst/>
                <a:latin typeface="Söhne"/>
              </a:rPr>
              <a:t>distribuzione</a:t>
            </a:r>
            <a:r>
              <a:rPr lang="en-GB" b="0" i="0" dirty="0">
                <a:solidFill>
                  <a:srgbClr val="D1D5DB"/>
                </a:solidFill>
                <a:effectLst/>
                <a:latin typeface="Söhne"/>
              </a:rPr>
              <a:t> e la </a:t>
            </a:r>
            <a:r>
              <a:rPr lang="en-GB" b="0" i="0" dirty="0" err="1">
                <a:solidFill>
                  <a:srgbClr val="D1D5DB"/>
                </a:solidFill>
                <a:effectLst/>
                <a:latin typeface="Söhne"/>
              </a:rPr>
              <a:t>configurazione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migliorando</a:t>
            </a:r>
            <a:r>
              <a:rPr lang="en-GB" b="0" i="0" dirty="0">
                <a:solidFill>
                  <a:srgbClr val="D1D5DB"/>
                </a:solidFill>
                <a:effectLst/>
                <a:latin typeface="Söhne"/>
              </a:rPr>
              <a:t> </a:t>
            </a:r>
            <a:r>
              <a:rPr lang="en-GB" b="0" i="0" dirty="0" err="1">
                <a:solidFill>
                  <a:srgbClr val="D1D5DB"/>
                </a:solidFill>
                <a:effectLst/>
                <a:latin typeface="Söhne"/>
              </a:rPr>
              <a:t>l'efficienza</a:t>
            </a:r>
            <a:r>
              <a:rPr lang="en-GB" b="0" i="0" dirty="0">
                <a:solidFill>
                  <a:srgbClr val="D1D5DB"/>
                </a:solidFill>
                <a:effectLst/>
                <a:latin typeface="Söhne"/>
              </a:rPr>
              <a:t> e la </a:t>
            </a:r>
            <a:r>
              <a:rPr lang="en-GB" b="0" i="0" dirty="0" err="1">
                <a:solidFill>
                  <a:srgbClr val="D1D5DB"/>
                </a:solidFill>
                <a:effectLst/>
                <a:latin typeface="Söhne"/>
              </a:rPr>
              <a:t>scalabilità</a:t>
            </a:r>
            <a:r>
              <a:rPr lang="en-GB" b="0" i="0" dirty="0">
                <a:solidFill>
                  <a:srgbClr val="D1D5DB"/>
                </a:solidFill>
                <a:effectLst/>
                <a:latin typeface="Söhne"/>
              </a:rPr>
              <a:t> </a:t>
            </a:r>
            <a:r>
              <a:rPr lang="en-GB" b="0" i="0" dirty="0" err="1">
                <a:solidFill>
                  <a:srgbClr val="D1D5DB"/>
                </a:solidFill>
                <a:effectLst/>
                <a:latin typeface="Söhne"/>
              </a:rPr>
              <a:t>nell'ambito</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infrastrutture</a:t>
            </a:r>
            <a:r>
              <a:rPr lang="en-GB" b="0" i="0" dirty="0">
                <a:solidFill>
                  <a:srgbClr val="D1D5DB"/>
                </a:solidFill>
                <a:effectLst/>
                <a:latin typeface="Söhne"/>
              </a:rPr>
              <a:t> </a:t>
            </a:r>
            <a:r>
              <a:rPr lang="en-GB" b="0" i="0" dirty="0" err="1">
                <a:solidFill>
                  <a:srgbClr val="D1D5DB"/>
                </a:solidFill>
                <a:effectLst/>
                <a:latin typeface="Söhne"/>
              </a:rPr>
              <a:t>basate</a:t>
            </a:r>
            <a:r>
              <a:rPr lang="en-GB" b="0" i="0" dirty="0">
                <a:solidFill>
                  <a:srgbClr val="D1D5DB"/>
                </a:solidFill>
                <a:effectLst/>
                <a:latin typeface="Söhne"/>
              </a:rPr>
              <a:t> </a:t>
            </a:r>
            <a:r>
              <a:rPr lang="en-GB" b="0" i="0" dirty="0" err="1">
                <a:solidFill>
                  <a:srgbClr val="D1D5DB"/>
                </a:solidFill>
                <a:effectLst/>
                <a:latin typeface="Söhne"/>
              </a:rPr>
              <a:t>su</a:t>
            </a:r>
            <a:r>
              <a:rPr lang="en-GB" b="0" i="0" dirty="0">
                <a:solidFill>
                  <a:srgbClr val="D1D5DB"/>
                </a:solidFill>
                <a:effectLst/>
                <a:latin typeface="Söhne"/>
              </a:rPr>
              <a:t> container.</a:t>
            </a:r>
          </a:p>
        </p:txBody>
      </p:sp>
    </p:spTree>
    <p:extLst>
      <p:ext uri="{BB962C8B-B14F-4D97-AF65-F5344CB8AC3E}">
        <p14:creationId xmlns:p14="http://schemas.microsoft.com/office/powerpoint/2010/main" val="37060129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dei</a:t>
            </a:r>
            <a:r>
              <a:rPr lang="en-GB" b="0" i="0" dirty="0">
                <a:solidFill>
                  <a:srgbClr val="D1D5DB"/>
                </a:solidFill>
                <a:effectLst/>
                <a:latin typeface="Söhne"/>
              </a:rPr>
              <a:t> </a:t>
            </a:r>
            <a:r>
              <a:rPr lang="en-GB" b="0" i="0" dirty="0" err="1">
                <a:solidFill>
                  <a:srgbClr val="D1D5DB"/>
                </a:solidFill>
                <a:effectLst/>
                <a:latin typeface="Söhne"/>
              </a:rPr>
              <a:t>pacchetti</a:t>
            </a:r>
            <a:r>
              <a:rPr lang="en-GB" b="0" i="0" dirty="0">
                <a:solidFill>
                  <a:srgbClr val="D1D5DB"/>
                </a:solidFill>
                <a:effectLst/>
                <a:latin typeface="Söhne"/>
              </a:rPr>
              <a:t>: Helm </a:t>
            </a:r>
            <a:r>
              <a:rPr lang="en-GB" b="0" i="0" dirty="0" err="1">
                <a:solidFill>
                  <a:srgbClr val="D1D5DB"/>
                </a:solidFill>
                <a:effectLst/>
                <a:latin typeface="Söhne"/>
              </a:rPr>
              <a:t>consente</a:t>
            </a:r>
            <a:r>
              <a:rPr lang="en-GB" b="0" i="0" dirty="0">
                <a:solidFill>
                  <a:srgbClr val="D1D5DB"/>
                </a:solidFill>
                <a:effectLst/>
                <a:latin typeface="Söhne"/>
              </a:rPr>
              <a:t> di </a:t>
            </a:r>
            <a:r>
              <a:rPr lang="en-GB" b="0" i="0" dirty="0" err="1">
                <a:solidFill>
                  <a:srgbClr val="D1D5DB"/>
                </a:solidFill>
                <a:effectLst/>
                <a:latin typeface="Söhne"/>
              </a:rPr>
              <a:t>creare</a:t>
            </a:r>
            <a:r>
              <a:rPr lang="en-GB" b="0" i="0" dirty="0">
                <a:solidFill>
                  <a:srgbClr val="D1D5DB"/>
                </a:solidFill>
                <a:effectLst/>
                <a:latin typeface="Söhne"/>
              </a:rPr>
              <a:t>, </a:t>
            </a:r>
            <a:r>
              <a:rPr lang="en-GB" b="0" i="0" dirty="0" err="1">
                <a:solidFill>
                  <a:srgbClr val="D1D5DB"/>
                </a:solidFill>
                <a:effectLst/>
                <a:latin typeface="Söhne"/>
              </a:rPr>
              <a:t>distribuire</a:t>
            </a:r>
            <a:r>
              <a:rPr lang="en-GB" b="0" i="0" dirty="0">
                <a:solidFill>
                  <a:srgbClr val="D1D5DB"/>
                </a:solidFill>
                <a:effectLst/>
                <a:latin typeface="Söhne"/>
              </a:rPr>
              <a:t> e </a:t>
            </a:r>
            <a:r>
              <a:rPr lang="en-GB" b="0" i="0" dirty="0" err="1">
                <a:solidFill>
                  <a:srgbClr val="D1D5DB"/>
                </a:solidFill>
                <a:effectLst/>
                <a:latin typeface="Söhne"/>
              </a:rPr>
              <a:t>gestire</a:t>
            </a:r>
            <a:r>
              <a:rPr lang="en-GB" b="0" i="0" dirty="0">
                <a:solidFill>
                  <a:srgbClr val="D1D5DB"/>
                </a:solidFill>
                <a:effectLst/>
                <a:latin typeface="Söhne"/>
              </a:rPr>
              <a:t> </a:t>
            </a:r>
            <a:r>
              <a:rPr lang="en-GB" b="0" i="0" dirty="0" err="1">
                <a:solidFill>
                  <a:srgbClr val="D1D5DB"/>
                </a:solidFill>
                <a:effectLst/>
                <a:latin typeface="Söhne"/>
              </a:rPr>
              <a:t>pacchetti</a:t>
            </a:r>
            <a:r>
              <a:rPr lang="en-GB" b="0" i="0" dirty="0">
                <a:solidFill>
                  <a:srgbClr val="D1D5DB"/>
                </a:solidFill>
                <a:effectLst/>
                <a:latin typeface="Söhne"/>
              </a:rPr>
              <a:t> di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chiamati</a:t>
            </a:r>
            <a:r>
              <a:rPr lang="en-GB" b="0" i="0" dirty="0">
                <a:solidFill>
                  <a:srgbClr val="D1D5DB"/>
                </a:solidFill>
                <a:effectLst/>
                <a:latin typeface="Söhne"/>
              </a:rPr>
              <a:t> "chart". Un chart </a:t>
            </a:r>
            <a:r>
              <a:rPr lang="en-GB" b="0" i="0" dirty="0" err="1">
                <a:solidFill>
                  <a:srgbClr val="D1D5DB"/>
                </a:solidFill>
                <a:effectLst/>
                <a:latin typeface="Söhne"/>
              </a:rPr>
              <a:t>è</a:t>
            </a:r>
            <a:r>
              <a:rPr lang="en-GB" b="0" i="0" dirty="0">
                <a:solidFill>
                  <a:srgbClr val="D1D5DB"/>
                </a:solidFill>
                <a:effectLst/>
                <a:latin typeface="Söhne"/>
              </a:rPr>
              <a:t> un bundle </a:t>
            </a:r>
            <a:r>
              <a:rPr lang="en-GB" b="0" i="0" dirty="0" err="1">
                <a:solidFill>
                  <a:srgbClr val="D1D5DB"/>
                </a:solidFill>
                <a:effectLst/>
                <a:latin typeface="Söhne"/>
              </a:rPr>
              <a:t>che</a:t>
            </a:r>
            <a:r>
              <a:rPr lang="en-GB" b="0" i="0" dirty="0">
                <a:solidFill>
                  <a:srgbClr val="D1D5DB"/>
                </a:solidFill>
                <a:effectLst/>
                <a:latin typeface="Söhne"/>
              </a:rPr>
              <a:t> </a:t>
            </a:r>
            <a:r>
              <a:rPr lang="en-GB" b="0" i="0" dirty="0" err="1">
                <a:solidFill>
                  <a:srgbClr val="D1D5DB"/>
                </a:solidFill>
                <a:effectLst/>
                <a:latin typeface="Söhne"/>
              </a:rPr>
              <a:t>contiene</a:t>
            </a:r>
            <a:r>
              <a:rPr lang="en-GB" b="0" i="0" dirty="0">
                <a:solidFill>
                  <a:srgbClr val="D1D5DB"/>
                </a:solidFill>
                <a:effectLst/>
                <a:latin typeface="Söhne"/>
              </a:rPr>
              <a:t> tutti </a:t>
            </a:r>
            <a:r>
              <a:rPr lang="en-GB" b="0" i="0" dirty="0" err="1">
                <a:solidFill>
                  <a:srgbClr val="D1D5DB"/>
                </a:solidFill>
                <a:effectLst/>
                <a:latin typeface="Söhne"/>
              </a:rPr>
              <a:t>i</a:t>
            </a:r>
            <a:r>
              <a:rPr lang="en-GB" b="0" i="0" dirty="0">
                <a:solidFill>
                  <a:srgbClr val="D1D5DB"/>
                </a:solidFill>
                <a:effectLst/>
                <a:latin typeface="Söhne"/>
              </a:rPr>
              <a:t> file e le </a:t>
            </a:r>
            <a:r>
              <a:rPr lang="en-GB" b="0" i="0" dirty="0" err="1">
                <a:solidFill>
                  <a:srgbClr val="D1D5DB"/>
                </a:solidFill>
                <a:effectLst/>
                <a:latin typeface="Söhne"/>
              </a:rPr>
              <a:t>risorse</a:t>
            </a:r>
            <a:r>
              <a:rPr lang="en-GB" b="0" i="0" dirty="0">
                <a:solidFill>
                  <a:srgbClr val="D1D5DB"/>
                </a:solidFill>
                <a:effectLst/>
                <a:latin typeface="Söhne"/>
              </a:rPr>
              <a:t> </a:t>
            </a:r>
            <a:r>
              <a:rPr lang="en-GB" b="0" i="0" dirty="0" err="1">
                <a:solidFill>
                  <a:srgbClr val="D1D5DB"/>
                </a:solidFill>
                <a:effectLst/>
                <a:latin typeface="Söhne"/>
              </a:rPr>
              <a:t>necessarie</a:t>
            </a:r>
            <a:r>
              <a:rPr lang="en-GB" b="0" i="0" dirty="0">
                <a:solidFill>
                  <a:srgbClr val="D1D5DB"/>
                </a:solidFill>
                <a:effectLst/>
                <a:latin typeface="Söhne"/>
              </a:rPr>
              <a:t> per </a:t>
            </a:r>
            <a:r>
              <a:rPr lang="en-GB" b="0" i="0" dirty="0" err="1">
                <a:solidFill>
                  <a:srgbClr val="D1D5DB"/>
                </a:solidFill>
                <a:effectLst/>
                <a:latin typeface="Söhne"/>
              </a:rPr>
              <a:t>distribuire</a:t>
            </a:r>
            <a:r>
              <a:rPr lang="en-GB" b="0" i="0" dirty="0">
                <a:solidFill>
                  <a:srgbClr val="D1D5DB"/>
                </a:solidFill>
                <a:effectLst/>
                <a:latin typeface="Söhne"/>
              </a:rPr>
              <a:t> </a:t>
            </a:r>
            <a:r>
              <a:rPr lang="en-GB" b="0" i="0" dirty="0" err="1">
                <a:solidFill>
                  <a:srgbClr val="D1D5DB"/>
                </a:solidFill>
                <a:effectLst/>
                <a:latin typeface="Söhne"/>
              </a:rPr>
              <a:t>un'applicazione</a:t>
            </a:r>
            <a:r>
              <a:rPr lang="en-GB" b="0" i="0" dirty="0">
                <a:solidFill>
                  <a:srgbClr val="D1D5DB"/>
                </a:solidFill>
                <a:effectLst/>
                <a:latin typeface="Söhne"/>
              </a:rPr>
              <a:t> </a:t>
            </a:r>
            <a:r>
              <a:rPr lang="en-GB" b="0" i="0" dirty="0" err="1">
                <a:solidFill>
                  <a:srgbClr val="D1D5DB"/>
                </a:solidFill>
                <a:effectLst/>
                <a:latin typeface="Söhne"/>
              </a:rPr>
              <a:t>su</a:t>
            </a:r>
            <a:r>
              <a:rPr lang="en-GB" b="0" i="0" dirty="0">
                <a:solidFill>
                  <a:srgbClr val="D1D5DB"/>
                </a:solidFill>
                <a:effectLst/>
                <a:latin typeface="Söhne"/>
              </a:rPr>
              <a:t> Kubernetes.</a:t>
            </a:r>
          </a:p>
          <a:p>
            <a:pPr algn="l">
              <a:buFont typeface="+mj-lt"/>
              <a:buAutoNum type="arabicPeriod"/>
            </a:pPr>
            <a:endParaRPr lang="en-GB" b="0" i="0" dirty="0">
              <a:solidFill>
                <a:srgbClr val="D1D5DB"/>
              </a:solidFill>
              <a:effectLst/>
              <a:latin typeface="Söhne"/>
            </a:endParaRPr>
          </a:p>
          <a:p>
            <a:pPr algn="l">
              <a:buFont typeface="+mj-lt"/>
              <a:buAutoNum type="arabicPeriod"/>
            </a:pPr>
            <a:r>
              <a:rPr lang="en-GB" b="0" i="0" dirty="0" err="1">
                <a:solidFill>
                  <a:srgbClr val="D1D5DB"/>
                </a:solidFill>
                <a:effectLst/>
                <a:latin typeface="Söhne"/>
              </a:rPr>
              <a:t>Configurazione</a:t>
            </a:r>
            <a:r>
              <a:rPr lang="en-GB" b="0" i="0" dirty="0">
                <a:solidFill>
                  <a:srgbClr val="D1D5DB"/>
                </a:solidFill>
                <a:effectLst/>
                <a:latin typeface="Söhne"/>
              </a:rPr>
              <a:t> </a:t>
            </a:r>
            <a:r>
              <a:rPr lang="en-GB" b="0" i="0" dirty="0" err="1">
                <a:solidFill>
                  <a:srgbClr val="D1D5DB"/>
                </a:solidFill>
                <a:effectLst/>
                <a:latin typeface="Söhne"/>
              </a:rPr>
              <a:t>parametrica</a:t>
            </a:r>
            <a:r>
              <a:rPr lang="en-GB" b="0" i="0" dirty="0">
                <a:solidFill>
                  <a:srgbClr val="D1D5DB"/>
                </a:solidFill>
                <a:effectLst/>
                <a:latin typeface="Söhne"/>
              </a:rPr>
              <a:t>: Helm </a:t>
            </a:r>
            <a:r>
              <a:rPr lang="en-GB" b="0" i="0" dirty="0" err="1">
                <a:solidFill>
                  <a:srgbClr val="D1D5DB"/>
                </a:solidFill>
                <a:effectLst/>
                <a:latin typeface="Söhne"/>
              </a:rPr>
              <a:t>permette</a:t>
            </a:r>
            <a:r>
              <a:rPr lang="en-GB" b="0" i="0" dirty="0">
                <a:solidFill>
                  <a:srgbClr val="D1D5DB"/>
                </a:solidFill>
                <a:effectLst/>
                <a:latin typeface="Söhne"/>
              </a:rPr>
              <a:t> di </a:t>
            </a:r>
            <a:r>
              <a:rPr lang="en-GB" b="0" i="0" dirty="0" err="1">
                <a:solidFill>
                  <a:srgbClr val="D1D5DB"/>
                </a:solidFill>
                <a:effectLst/>
                <a:latin typeface="Söhne"/>
              </a:rPr>
              <a:t>personalizzare</a:t>
            </a:r>
            <a:r>
              <a:rPr lang="en-GB" b="0" i="0" dirty="0">
                <a:solidFill>
                  <a:srgbClr val="D1D5DB"/>
                </a:solidFill>
                <a:effectLst/>
                <a:latin typeface="Söhne"/>
              </a:rPr>
              <a:t> la </a:t>
            </a:r>
            <a:r>
              <a:rPr lang="en-GB" b="0" i="0" dirty="0" err="1">
                <a:solidFill>
                  <a:srgbClr val="D1D5DB"/>
                </a:solidFill>
                <a:effectLst/>
                <a:latin typeface="Söhne"/>
              </a:rPr>
              <a:t>configurazione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utilizzando</a:t>
            </a:r>
            <a:r>
              <a:rPr lang="en-GB" b="0" i="0" dirty="0">
                <a:solidFill>
                  <a:srgbClr val="D1D5DB"/>
                </a:solidFill>
                <a:effectLst/>
                <a:latin typeface="Söhne"/>
              </a:rPr>
              <a:t> </a:t>
            </a:r>
            <a:r>
              <a:rPr lang="en-GB" b="0" i="0" dirty="0" err="1">
                <a:solidFill>
                  <a:srgbClr val="D1D5DB"/>
                </a:solidFill>
                <a:effectLst/>
                <a:latin typeface="Söhne"/>
              </a:rPr>
              <a:t>i</a:t>
            </a:r>
            <a:r>
              <a:rPr lang="en-GB" b="0" i="0" dirty="0">
                <a:solidFill>
                  <a:srgbClr val="D1D5DB"/>
                </a:solidFill>
                <a:effectLst/>
                <a:latin typeface="Söhne"/>
              </a:rPr>
              <a:t> </a:t>
            </a:r>
            <a:r>
              <a:rPr lang="en-GB" b="0" i="0" dirty="0" err="1">
                <a:solidFill>
                  <a:srgbClr val="D1D5DB"/>
                </a:solidFill>
                <a:effectLst/>
                <a:latin typeface="Söhne"/>
              </a:rPr>
              <a:t>valori</a:t>
            </a:r>
            <a:r>
              <a:rPr lang="en-GB" b="0" i="0" dirty="0">
                <a:solidFill>
                  <a:srgbClr val="D1D5DB"/>
                </a:solidFill>
                <a:effectLst/>
                <a:latin typeface="Söhne"/>
              </a:rPr>
              <a:t> </a:t>
            </a:r>
            <a:r>
              <a:rPr lang="en-GB" b="0" i="0" dirty="0" err="1">
                <a:solidFill>
                  <a:srgbClr val="D1D5DB"/>
                </a:solidFill>
                <a:effectLst/>
                <a:latin typeface="Söhne"/>
              </a:rPr>
              <a:t>dei</a:t>
            </a:r>
            <a:r>
              <a:rPr lang="en-GB" b="0" i="0" dirty="0">
                <a:solidFill>
                  <a:srgbClr val="D1D5DB"/>
                </a:solidFill>
                <a:effectLst/>
                <a:latin typeface="Söhne"/>
              </a:rPr>
              <a:t> </a:t>
            </a:r>
            <a:r>
              <a:rPr lang="en-GB" b="0" i="0" dirty="0" err="1">
                <a:solidFill>
                  <a:srgbClr val="D1D5DB"/>
                </a:solidFill>
                <a:effectLst/>
                <a:latin typeface="Söhne"/>
              </a:rPr>
              <a:t>parametri</a:t>
            </a:r>
            <a:r>
              <a:rPr lang="en-GB" b="0" i="0" dirty="0">
                <a:solidFill>
                  <a:srgbClr val="D1D5DB"/>
                </a:solidFill>
                <a:effectLst/>
                <a:latin typeface="Söhne"/>
              </a:rPr>
              <a:t>. I </a:t>
            </a:r>
            <a:r>
              <a:rPr lang="en-GB" b="0" i="0" dirty="0" err="1">
                <a:solidFill>
                  <a:srgbClr val="D1D5DB"/>
                </a:solidFill>
                <a:effectLst/>
                <a:latin typeface="Söhne"/>
              </a:rPr>
              <a:t>parametri</a:t>
            </a:r>
            <a:r>
              <a:rPr lang="en-GB" b="0" i="0" dirty="0">
                <a:solidFill>
                  <a:srgbClr val="D1D5DB"/>
                </a:solidFill>
                <a:effectLst/>
                <a:latin typeface="Söhne"/>
              </a:rPr>
              <a:t> </a:t>
            </a:r>
            <a:r>
              <a:rPr lang="en-GB" b="0" i="0" dirty="0" err="1">
                <a:solidFill>
                  <a:srgbClr val="D1D5DB"/>
                </a:solidFill>
                <a:effectLst/>
                <a:latin typeface="Söhne"/>
              </a:rPr>
              <a:t>possono</a:t>
            </a:r>
            <a:r>
              <a:rPr lang="en-GB" b="0" i="0" dirty="0">
                <a:solidFill>
                  <a:srgbClr val="D1D5DB"/>
                </a:solidFill>
                <a:effectLst/>
                <a:latin typeface="Söhne"/>
              </a:rPr>
              <a:t> </a:t>
            </a:r>
            <a:r>
              <a:rPr lang="en-GB" b="0" i="0" dirty="0" err="1">
                <a:solidFill>
                  <a:srgbClr val="D1D5DB"/>
                </a:solidFill>
                <a:effectLst/>
                <a:latin typeface="Söhne"/>
              </a:rPr>
              <a:t>essere</a:t>
            </a:r>
            <a:r>
              <a:rPr lang="en-GB" b="0" i="0" dirty="0">
                <a:solidFill>
                  <a:srgbClr val="D1D5DB"/>
                </a:solidFill>
                <a:effectLst/>
                <a:latin typeface="Söhne"/>
              </a:rPr>
              <a:t> </a:t>
            </a:r>
            <a:r>
              <a:rPr lang="en-GB" b="0" i="0" dirty="0" err="1">
                <a:solidFill>
                  <a:srgbClr val="D1D5DB"/>
                </a:solidFill>
                <a:effectLst/>
                <a:latin typeface="Söhne"/>
              </a:rPr>
              <a:t>facilmente</a:t>
            </a:r>
            <a:r>
              <a:rPr lang="en-GB" b="0" i="0" dirty="0">
                <a:solidFill>
                  <a:srgbClr val="D1D5DB"/>
                </a:solidFill>
                <a:effectLst/>
                <a:latin typeface="Söhne"/>
              </a:rPr>
              <a:t> </a:t>
            </a:r>
            <a:r>
              <a:rPr lang="en-GB" b="0" i="0" dirty="0" err="1">
                <a:solidFill>
                  <a:srgbClr val="D1D5DB"/>
                </a:solidFill>
                <a:effectLst/>
                <a:latin typeface="Söhne"/>
              </a:rPr>
              <a:t>specificati</a:t>
            </a:r>
            <a:r>
              <a:rPr lang="en-GB" b="0" i="0" dirty="0">
                <a:solidFill>
                  <a:srgbClr val="D1D5DB"/>
                </a:solidFill>
                <a:effectLst/>
                <a:latin typeface="Söhne"/>
              </a:rPr>
              <a:t> </a:t>
            </a:r>
            <a:r>
              <a:rPr lang="en-GB" b="0" i="0" dirty="0" err="1">
                <a:solidFill>
                  <a:srgbClr val="D1D5DB"/>
                </a:solidFill>
                <a:effectLst/>
                <a:latin typeface="Söhne"/>
              </a:rPr>
              <a:t>durante</a:t>
            </a:r>
            <a:r>
              <a:rPr lang="en-GB" b="0" i="0" dirty="0">
                <a:solidFill>
                  <a:srgbClr val="D1D5DB"/>
                </a:solidFill>
                <a:effectLst/>
                <a:latin typeface="Söhne"/>
              </a:rPr>
              <a:t> </a:t>
            </a:r>
            <a:r>
              <a:rPr lang="en-GB" b="0" i="0" dirty="0" err="1">
                <a:solidFill>
                  <a:srgbClr val="D1D5DB"/>
                </a:solidFill>
                <a:effectLst/>
                <a:latin typeface="Söhne"/>
              </a:rPr>
              <a:t>l'installazione</a:t>
            </a:r>
            <a:r>
              <a:rPr lang="en-GB" b="0" i="0" dirty="0">
                <a:solidFill>
                  <a:srgbClr val="D1D5DB"/>
                </a:solidFill>
                <a:effectLst/>
                <a:latin typeface="Söhne"/>
              </a:rPr>
              <a:t> o </a:t>
            </a:r>
            <a:r>
              <a:rPr lang="en-GB" b="0" i="0" dirty="0" err="1">
                <a:solidFill>
                  <a:srgbClr val="D1D5DB"/>
                </a:solidFill>
                <a:effectLst/>
                <a:latin typeface="Söhne"/>
              </a:rPr>
              <a:t>l'aggiornamento</a:t>
            </a:r>
            <a:r>
              <a:rPr lang="en-GB" b="0" i="0" dirty="0">
                <a:solidFill>
                  <a:srgbClr val="D1D5DB"/>
                </a:solidFill>
                <a:effectLst/>
                <a:latin typeface="Söhne"/>
              </a:rPr>
              <a:t> di un chart, </a:t>
            </a:r>
            <a:r>
              <a:rPr lang="en-GB" b="0" i="0" dirty="0" err="1">
                <a:solidFill>
                  <a:srgbClr val="D1D5DB"/>
                </a:solidFill>
                <a:effectLst/>
                <a:latin typeface="Söhne"/>
              </a:rPr>
              <a:t>consentendo</a:t>
            </a:r>
            <a:r>
              <a:rPr lang="en-GB" b="0" i="0" dirty="0">
                <a:solidFill>
                  <a:srgbClr val="D1D5DB"/>
                </a:solidFill>
                <a:effectLst/>
                <a:latin typeface="Söhne"/>
              </a:rPr>
              <a:t>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maggiore</a:t>
            </a:r>
            <a:r>
              <a:rPr lang="en-GB" b="0" i="0" dirty="0">
                <a:solidFill>
                  <a:srgbClr val="D1D5DB"/>
                </a:solidFill>
                <a:effectLst/>
                <a:latin typeface="Söhne"/>
              </a:rPr>
              <a:t> </a:t>
            </a:r>
            <a:r>
              <a:rPr lang="en-GB" b="0" i="0" dirty="0" err="1">
                <a:solidFill>
                  <a:srgbClr val="D1D5DB"/>
                </a:solidFill>
                <a:effectLst/>
                <a:latin typeface="Söhne"/>
              </a:rPr>
              <a:t>flessibilità</a:t>
            </a:r>
            <a:r>
              <a:rPr lang="en-GB" b="0" i="0" dirty="0">
                <a:solidFill>
                  <a:srgbClr val="D1D5DB"/>
                </a:solidFill>
                <a:effectLst/>
                <a:latin typeface="Söhne"/>
              </a:rPr>
              <a:t> </a:t>
            </a:r>
            <a:r>
              <a:rPr lang="en-GB" b="0" i="0" dirty="0" err="1">
                <a:solidFill>
                  <a:srgbClr val="D1D5DB"/>
                </a:solidFill>
                <a:effectLst/>
                <a:latin typeface="Söhne"/>
              </a:rPr>
              <a:t>nella</a:t>
            </a:r>
            <a:r>
              <a:rPr lang="en-GB" b="0" i="0" dirty="0">
                <a:solidFill>
                  <a:srgbClr val="D1D5DB"/>
                </a:solidFill>
                <a:effectLst/>
                <a:latin typeface="Söhne"/>
              </a:rPr>
              <a:t>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configurazioni</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a:t>
            </a:r>
          </a:p>
          <a:p>
            <a:pPr algn="l">
              <a:buFont typeface="+mj-lt"/>
              <a:buAutoNum type="arabicPeriod"/>
            </a:pPr>
            <a:endParaRPr lang="en-GB" b="0" i="0" dirty="0">
              <a:solidFill>
                <a:srgbClr val="D1D5DB"/>
              </a:solidFill>
              <a:effectLst/>
              <a:latin typeface="Söhne"/>
            </a:endParaRPr>
          </a:p>
          <a:p>
            <a:pPr algn="l">
              <a:buFont typeface="+mj-lt"/>
              <a:buAutoNum type="arabicPeriod"/>
            </a:pP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dipendenze</a:t>
            </a:r>
            <a:r>
              <a:rPr lang="en-GB" b="0" i="0" dirty="0">
                <a:solidFill>
                  <a:srgbClr val="D1D5DB"/>
                </a:solidFill>
                <a:effectLst/>
                <a:latin typeface="Söhne"/>
              </a:rPr>
              <a:t>: Helm </a:t>
            </a:r>
            <a:r>
              <a:rPr lang="en-GB" b="0" i="0" dirty="0" err="1">
                <a:solidFill>
                  <a:srgbClr val="D1D5DB"/>
                </a:solidFill>
                <a:effectLst/>
                <a:latin typeface="Söhne"/>
              </a:rPr>
              <a:t>supporta</a:t>
            </a:r>
            <a:r>
              <a:rPr lang="en-GB" b="0" i="0" dirty="0">
                <a:solidFill>
                  <a:srgbClr val="D1D5DB"/>
                </a:solidFill>
                <a:effectLst/>
                <a:latin typeface="Söhne"/>
              </a:rPr>
              <a:t> la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dipendenze</a:t>
            </a:r>
            <a:r>
              <a:rPr lang="en-GB" b="0" i="0" dirty="0">
                <a:solidFill>
                  <a:srgbClr val="D1D5DB"/>
                </a:solidFill>
                <a:effectLst/>
                <a:latin typeface="Söhne"/>
              </a:rPr>
              <a:t> </a:t>
            </a:r>
            <a:r>
              <a:rPr lang="en-GB" b="0" i="0" dirty="0" err="1">
                <a:solidFill>
                  <a:srgbClr val="D1D5DB"/>
                </a:solidFill>
                <a:effectLst/>
                <a:latin typeface="Söhne"/>
              </a:rPr>
              <a:t>tra</a:t>
            </a:r>
            <a:r>
              <a:rPr lang="en-GB" b="0" i="0" dirty="0">
                <a:solidFill>
                  <a:srgbClr val="D1D5DB"/>
                </a:solidFill>
                <a:effectLst/>
                <a:latin typeface="Söhne"/>
              </a:rPr>
              <a:t> </a:t>
            </a:r>
            <a:r>
              <a:rPr lang="en-GB" b="0" i="0" dirty="0" err="1">
                <a:solidFill>
                  <a:srgbClr val="D1D5DB"/>
                </a:solidFill>
                <a:effectLst/>
                <a:latin typeface="Söhne"/>
              </a:rPr>
              <a:t>i</a:t>
            </a:r>
            <a:r>
              <a:rPr lang="en-GB" b="0" i="0" dirty="0">
                <a:solidFill>
                  <a:srgbClr val="D1D5DB"/>
                </a:solidFill>
                <a:effectLst/>
                <a:latin typeface="Söhne"/>
              </a:rPr>
              <a:t> chart. </a:t>
            </a:r>
            <a:r>
              <a:rPr lang="en-GB" b="0" i="0" dirty="0" err="1">
                <a:solidFill>
                  <a:srgbClr val="D1D5DB"/>
                </a:solidFill>
                <a:effectLst/>
                <a:latin typeface="Söhne"/>
              </a:rPr>
              <a:t>È</a:t>
            </a:r>
            <a:r>
              <a:rPr lang="en-GB" b="0" i="0" dirty="0">
                <a:solidFill>
                  <a:srgbClr val="D1D5DB"/>
                </a:solidFill>
                <a:effectLst/>
                <a:latin typeface="Söhne"/>
              </a:rPr>
              <a:t> </a:t>
            </a:r>
            <a:r>
              <a:rPr lang="en-GB" b="0" i="0" dirty="0" err="1">
                <a:solidFill>
                  <a:srgbClr val="D1D5DB"/>
                </a:solidFill>
                <a:effectLst/>
                <a:latin typeface="Söhne"/>
              </a:rPr>
              <a:t>possibile</a:t>
            </a:r>
            <a:r>
              <a:rPr lang="en-GB" b="0" i="0" dirty="0">
                <a:solidFill>
                  <a:srgbClr val="D1D5DB"/>
                </a:solidFill>
                <a:effectLst/>
                <a:latin typeface="Söhne"/>
              </a:rPr>
              <a:t> </a:t>
            </a:r>
            <a:r>
              <a:rPr lang="en-GB" b="0" i="0" dirty="0" err="1">
                <a:solidFill>
                  <a:srgbClr val="D1D5DB"/>
                </a:solidFill>
                <a:effectLst/>
                <a:latin typeface="Söhne"/>
              </a:rPr>
              <a:t>definire</a:t>
            </a:r>
            <a:r>
              <a:rPr lang="en-GB" b="0" i="0" dirty="0">
                <a:solidFill>
                  <a:srgbClr val="D1D5DB"/>
                </a:solidFill>
                <a:effectLst/>
                <a:latin typeface="Söhne"/>
              </a:rPr>
              <a:t> le </a:t>
            </a:r>
            <a:r>
              <a:rPr lang="en-GB" b="0" i="0" dirty="0" err="1">
                <a:solidFill>
                  <a:srgbClr val="D1D5DB"/>
                </a:solidFill>
                <a:effectLst/>
                <a:latin typeface="Söhne"/>
              </a:rPr>
              <a:t>dipendenze</a:t>
            </a:r>
            <a:r>
              <a:rPr lang="en-GB" b="0" i="0" dirty="0">
                <a:solidFill>
                  <a:srgbClr val="D1D5DB"/>
                </a:solidFill>
                <a:effectLst/>
                <a:latin typeface="Söhne"/>
              </a:rPr>
              <a:t> di </a:t>
            </a:r>
            <a:r>
              <a:rPr lang="en-GB" b="0" i="0" dirty="0" err="1">
                <a:solidFill>
                  <a:srgbClr val="D1D5DB"/>
                </a:solidFill>
                <a:effectLst/>
                <a:latin typeface="Söhne"/>
              </a:rPr>
              <a:t>un'applicazione</a:t>
            </a:r>
            <a:r>
              <a:rPr lang="en-GB" b="0" i="0" dirty="0">
                <a:solidFill>
                  <a:srgbClr val="D1D5DB"/>
                </a:solidFill>
                <a:effectLst/>
                <a:latin typeface="Söhne"/>
              </a:rPr>
              <a:t> da </a:t>
            </a:r>
            <a:r>
              <a:rPr lang="en-GB" b="0" i="0" dirty="0" err="1">
                <a:solidFill>
                  <a:srgbClr val="D1D5DB"/>
                </a:solidFill>
                <a:effectLst/>
                <a:latin typeface="Söhne"/>
              </a:rPr>
              <a:t>altre</a:t>
            </a:r>
            <a:r>
              <a:rPr lang="en-GB" b="0" i="0" dirty="0">
                <a:solidFill>
                  <a:srgbClr val="D1D5DB"/>
                </a:solidFill>
                <a:effectLst/>
                <a:latin typeface="Söhne"/>
              </a:rPr>
              <a:t> </a:t>
            </a:r>
            <a:r>
              <a:rPr lang="en-GB" b="0" i="0" dirty="0" err="1">
                <a:solidFill>
                  <a:srgbClr val="D1D5DB"/>
                </a:solidFill>
                <a:effectLst/>
                <a:latin typeface="Söhne"/>
              </a:rPr>
              <a:t>risorse</a:t>
            </a:r>
            <a:r>
              <a:rPr lang="en-GB" b="0" i="0" dirty="0">
                <a:solidFill>
                  <a:srgbClr val="D1D5DB"/>
                </a:solidFill>
                <a:effectLst/>
                <a:latin typeface="Söhne"/>
              </a:rPr>
              <a:t> o </a:t>
            </a:r>
            <a:r>
              <a:rPr lang="en-GB" b="0" i="0" dirty="0" err="1">
                <a:solidFill>
                  <a:srgbClr val="D1D5DB"/>
                </a:solidFill>
                <a:effectLst/>
                <a:latin typeface="Söhne"/>
              </a:rPr>
              <a:t>servizi</a:t>
            </a:r>
            <a:r>
              <a:rPr lang="en-GB" b="0" i="0" dirty="0">
                <a:solidFill>
                  <a:srgbClr val="D1D5DB"/>
                </a:solidFill>
                <a:effectLst/>
                <a:latin typeface="Söhne"/>
              </a:rPr>
              <a:t>, </a:t>
            </a:r>
            <a:r>
              <a:rPr lang="en-GB" b="0" i="0" dirty="0" err="1">
                <a:solidFill>
                  <a:srgbClr val="D1D5DB"/>
                </a:solidFill>
                <a:effectLst/>
                <a:latin typeface="Söhne"/>
              </a:rPr>
              <a:t>consentendo</a:t>
            </a:r>
            <a:r>
              <a:rPr lang="en-GB" b="0" i="0" dirty="0">
                <a:solidFill>
                  <a:srgbClr val="D1D5DB"/>
                </a:solidFill>
                <a:effectLst/>
                <a:latin typeface="Söhne"/>
              </a:rPr>
              <a:t>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semplificata</a:t>
            </a:r>
            <a:r>
              <a:rPr lang="en-GB" b="0" i="0" dirty="0">
                <a:solidFill>
                  <a:srgbClr val="D1D5DB"/>
                </a:solidFill>
                <a:effectLst/>
                <a:latin typeface="Söhne"/>
              </a:rPr>
              <a:t> e </a:t>
            </a:r>
            <a:r>
              <a:rPr lang="en-GB" b="0" i="0" dirty="0" err="1">
                <a:solidFill>
                  <a:srgbClr val="D1D5DB"/>
                </a:solidFill>
                <a:effectLst/>
                <a:latin typeface="Söhne"/>
              </a:rPr>
              <a:t>automatizzata</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relazioni</a:t>
            </a:r>
            <a:r>
              <a:rPr lang="en-GB" b="0" i="0" dirty="0">
                <a:solidFill>
                  <a:srgbClr val="D1D5DB"/>
                </a:solidFill>
                <a:effectLst/>
                <a:latin typeface="Söhne"/>
              </a:rPr>
              <a:t> </a:t>
            </a:r>
            <a:r>
              <a:rPr lang="en-GB" b="0" i="0" dirty="0" err="1">
                <a:solidFill>
                  <a:srgbClr val="D1D5DB"/>
                </a:solidFill>
                <a:effectLst/>
                <a:latin typeface="Söhne"/>
              </a:rPr>
              <a:t>tra</a:t>
            </a:r>
            <a:r>
              <a:rPr lang="en-GB" b="0" i="0" dirty="0">
                <a:solidFill>
                  <a:srgbClr val="D1D5DB"/>
                </a:solidFill>
                <a:effectLst/>
                <a:latin typeface="Söhne"/>
              </a:rPr>
              <a:t> le diverse </a:t>
            </a:r>
            <a:r>
              <a:rPr lang="en-GB" b="0" i="0" dirty="0" err="1">
                <a:solidFill>
                  <a:srgbClr val="D1D5DB"/>
                </a:solidFill>
                <a:effectLst/>
                <a:latin typeface="Söhne"/>
              </a:rPr>
              <a:t>componenti</a:t>
            </a:r>
            <a:r>
              <a:rPr lang="en-GB" b="0" i="0" dirty="0">
                <a:solidFill>
                  <a:srgbClr val="D1D5DB"/>
                </a:solidFill>
                <a:effectLst/>
                <a:latin typeface="Söhne"/>
              </a:rPr>
              <a:t> </a:t>
            </a:r>
            <a:r>
              <a:rPr lang="en-GB" b="0" i="0" dirty="0" err="1">
                <a:solidFill>
                  <a:srgbClr val="D1D5DB"/>
                </a:solidFill>
                <a:effectLst/>
                <a:latin typeface="Söhne"/>
              </a:rPr>
              <a:t>dell'applicazione</a:t>
            </a:r>
            <a:r>
              <a:rPr lang="en-GB" b="0" i="0" dirty="0">
                <a:solidFill>
                  <a:srgbClr val="D1D5DB"/>
                </a:solidFill>
                <a:effectLst/>
                <a:latin typeface="Söhne"/>
              </a:rPr>
              <a:t>.</a:t>
            </a:r>
          </a:p>
          <a:p>
            <a:pPr algn="l">
              <a:buFont typeface="+mj-lt"/>
              <a:buAutoNum type="arabicPeriod"/>
            </a:pPr>
            <a:endParaRPr lang="en-GB" b="0" i="0" dirty="0">
              <a:solidFill>
                <a:srgbClr val="D1D5DB"/>
              </a:solidFill>
              <a:effectLst/>
              <a:latin typeface="Söhne"/>
            </a:endParaRPr>
          </a:p>
          <a:p>
            <a:pPr algn="l">
              <a:buFont typeface="+mj-lt"/>
              <a:buAutoNum type="arabicPeriod"/>
            </a:pPr>
            <a:r>
              <a:rPr lang="en-GB" b="0" i="0" dirty="0">
                <a:solidFill>
                  <a:srgbClr val="D1D5DB"/>
                </a:solidFill>
                <a:effectLst/>
                <a:latin typeface="Söhne"/>
              </a:rPr>
              <a:t>Versioning e rollback: Helm </a:t>
            </a:r>
            <a:r>
              <a:rPr lang="en-GB" b="0" i="0" dirty="0" err="1">
                <a:solidFill>
                  <a:srgbClr val="D1D5DB"/>
                </a:solidFill>
                <a:effectLst/>
                <a:latin typeface="Söhne"/>
              </a:rPr>
              <a:t>supporta</a:t>
            </a:r>
            <a:r>
              <a:rPr lang="en-GB" b="0" i="0" dirty="0">
                <a:solidFill>
                  <a:srgbClr val="D1D5DB"/>
                </a:solidFill>
                <a:effectLst/>
                <a:latin typeface="Söhne"/>
              </a:rPr>
              <a:t> il versioning </a:t>
            </a:r>
            <a:r>
              <a:rPr lang="en-GB" b="0" i="0" dirty="0" err="1">
                <a:solidFill>
                  <a:srgbClr val="D1D5DB"/>
                </a:solidFill>
                <a:effectLst/>
                <a:latin typeface="Söhne"/>
              </a:rPr>
              <a:t>dei</a:t>
            </a:r>
            <a:r>
              <a:rPr lang="en-GB" b="0" i="0" dirty="0">
                <a:solidFill>
                  <a:srgbClr val="D1D5DB"/>
                </a:solidFill>
                <a:effectLst/>
                <a:latin typeface="Söhne"/>
              </a:rPr>
              <a:t> chart e </a:t>
            </a:r>
            <a:r>
              <a:rPr lang="en-GB" b="0" i="0" dirty="0" err="1">
                <a:solidFill>
                  <a:srgbClr val="D1D5DB"/>
                </a:solidFill>
                <a:effectLst/>
                <a:latin typeface="Söhne"/>
              </a:rPr>
              <a:t>consente</a:t>
            </a:r>
            <a:r>
              <a:rPr lang="en-GB" b="0" i="0" dirty="0">
                <a:solidFill>
                  <a:srgbClr val="D1D5DB"/>
                </a:solidFill>
                <a:effectLst/>
                <a:latin typeface="Söhne"/>
              </a:rPr>
              <a:t> di </a:t>
            </a:r>
            <a:r>
              <a:rPr lang="en-GB" b="0" i="0" dirty="0" err="1">
                <a:solidFill>
                  <a:srgbClr val="D1D5DB"/>
                </a:solidFill>
                <a:effectLst/>
                <a:latin typeface="Söhne"/>
              </a:rPr>
              <a:t>eseguire</a:t>
            </a:r>
            <a:r>
              <a:rPr lang="en-GB" b="0" i="0" dirty="0">
                <a:solidFill>
                  <a:srgbClr val="D1D5DB"/>
                </a:solidFill>
                <a:effectLst/>
                <a:latin typeface="Söhne"/>
              </a:rPr>
              <a:t> il rollback a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versione</a:t>
            </a:r>
            <a:r>
              <a:rPr lang="en-GB" b="0" i="0" dirty="0">
                <a:solidFill>
                  <a:srgbClr val="D1D5DB"/>
                </a:solidFill>
                <a:effectLst/>
                <a:latin typeface="Söhne"/>
              </a:rPr>
              <a:t> </a:t>
            </a:r>
            <a:r>
              <a:rPr lang="en-GB" b="0" i="0" dirty="0" err="1">
                <a:solidFill>
                  <a:srgbClr val="D1D5DB"/>
                </a:solidFill>
                <a:effectLst/>
                <a:latin typeface="Söhne"/>
              </a:rPr>
              <a:t>precedente</a:t>
            </a:r>
            <a:r>
              <a:rPr lang="en-GB" b="0" i="0" dirty="0">
                <a:solidFill>
                  <a:srgbClr val="D1D5DB"/>
                </a:solidFill>
                <a:effectLst/>
                <a:latin typeface="Söhne"/>
              </a:rPr>
              <a:t> in </a:t>
            </a:r>
            <a:r>
              <a:rPr lang="en-GB" b="0" i="0" dirty="0" err="1">
                <a:solidFill>
                  <a:srgbClr val="D1D5DB"/>
                </a:solidFill>
                <a:effectLst/>
                <a:latin typeface="Söhne"/>
              </a:rPr>
              <a:t>caso</a:t>
            </a:r>
            <a:r>
              <a:rPr lang="en-GB" b="0" i="0" dirty="0">
                <a:solidFill>
                  <a:srgbClr val="D1D5DB"/>
                </a:solidFill>
                <a:effectLst/>
                <a:latin typeface="Söhne"/>
              </a:rPr>
              <a:t> di </a:t>
            </a:r>
            <a:r>
              <a:rPr lang="en-GB" b="0" i="0" dirty="0" err="1">
                <a:solidFill>
                  <a:srgbClr val="D1D5DB"/>
                </a:solidFill>
                <a:effectLst/>
                <a:latin typeface="Söhne"/>
              </a:rPr>
              <a:t>problemi</a:t>
            </a:r>
            <a:r>
              <a:rPr lang="en-GB" b="0" i="0" dirty="0">
                <a:solidFill>
                  <a:srgbClr val="D1D5DB"/>
                </a:solidFill>
                <a:effectLst/>
                <a:latin typeface="Söhne"/>
              </a:rPr>
              <a:t> o </a:t>
            </a:r>
            <a:r>
              <a:rPr lang="en-GB" b="0" i="0" dirty="0" err="1">
                <a:solidFill>
                  <a:srgbClr val="D1D5DB"/>
                </a:solidFill>
                <a:effectLst/>
                <a:latin typeface="Söhne"/>
              </a:rPr>
              <a:t>errori</a:t>
            </a:r>
            <a:r>
              <a:rPr lang="en-GB" b="0" i="0" dirty="0">
                <a:solidFill>
                  <a:srgbClr val="D1D5DB"/>
                </a:solidFill>
                <a:effectLst/>
                <a:latin typeface="Söhne"/>
              </a:rPr>
              <a:t> </a:t>
            </a:r>
            <a:r>
              <a:rPr lang="en-GB" b="0" i="0" dirty="0" err="1">
                <a:solidFill>
                  <a:srgbClr val="D1D5DB"/>
                </a:solidFill>
                <a:effectLst/>
                <a:latin typeface="Söhne"/>
              </a:rPr>
              <a:t>durante</a:t>
            </a:r>
            <a:r>
              <a:rPr lang="en-GB" b="0" i="0" dirty="0">
                <a:solidFill>
                  <a:srgbClr val="D1D5DB"/>
                </a:solidFill>
                <a:effectLst/>
                <a:latin typeface="Söhne"/>
              </a:rPr>
              <a:t> </a:t>
            </a:r>
            <a:r>
              <a:rPr lang="en-GB" b="0" i="0" dirty="0" err="1">
                <a:solidFill>
                  <a:srgbClr val="D1D5DB"/>
                </a:solidFill>
                <a:effectLst/>
                <a:latin typeface="Söhne"/>
              </a:rPr>
              <a:t>l'aggiornamento</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Questo</a:t>
            </a:r>
            <a:r>
              <a:rPr lang="en-GB" b="0" i="0" dirty="0">
                <a:solidFill>
                  <a:srgbClr val="D1D5DB"/>
                </a:solidFill>
                <a:effectLst/>
                <a:latin typeface="Söhne"/>
              </a:rPr>
              <a:t> </a:t>
            </a:r>
            <a:r>
              <a:rPr lang="en-GB" b="0" i="0" dirty="0" err="1">
                <a:solidFill>
                  <a:srgbClr val="D1D5DB"/>
                </a:solidFill>
                <a:effectLst/>
                <a:latin typeface="Söhne"/>
              </a:rPr>
              <a:t>facilita</a:t>
            </a:r>
            <a:r>
              <a:rPr lang="en-GB" b="0" i="0" dirty="0">
                <a:solidFill>
                  <a:srgbClr val="D1D5DB"/>
                </a:solidFill>
                <a:effectLst/>
                <a:latin typeface="Söhne"/>
              </a:rPr>
              <a:t> il </a:t>
            </a:r>
            <a:r>
              <a:rPr lang="en-GB" b="0" i="0" dirty="0" err="1">
                <a:solidFill>
                  <a:srgbClr val="D1D5DB"/>
                </a:solidFill>
                <a:effectLst/>
                <a:latin typeface="Söhne"/>
              </a:rPr>
              <a:t>processo</a:t>
            </a:r>
            <a:r>
              <a:rPr lang="en-GB" b="0" i="0" dirty="0">
                <a:solidFill>
                  <a:srgbClr val="D1D5DB"/>
                </a:solidFill>
                <a:effectLst/>
                <a:latin typeface="Söhne"/>
              </a:rPr>
              <a:t> di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versioni</a:t>
            </a:r>
            <a:r>
              <a:rPr lang="en-GB" b="0" i="0" dirty="0">
                <a:solidFill>
                  <a:srgbClr val="D1D5DB"/>
                </a:solidFill>
                <a:effectLst/>
                <a:latin typeface="Söhne"/>
              </a:rPr>
              <a:t> e la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degli</a:t>
            </a:r>
            <a:r>
              <a:rPr lang="en-GB" b="0" i="0" dirty="0">
                <a:solidFill>
                  <a:srgbClr val="D1D5DB"/>
                </a:solidFill>
                <a:effectLst/>
                <a:latin typeface="Söhne"/>
              </a:rPr>
              <a:t> aggiornamenti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in un </a:t>
            </a:r>
            <a:r>
              <a:rPr lang="en-GB" b="0" i="0" dirty="0" err="1">
                <a:solidFill>
                  <a:srgbClr val="D1D5DB"/>
                </a:solidFill>
                <a:effectLst/>
                <a:latin typeface="Söhne"/>
              </a:rPr>
              <a:t>ambiente</a:t>
            </a:r>
            <a:r>
              <a:rPr lang="en-GB" b="0" i="0" dirty="0">
                <a:solidFill>
                  <a:srgbClr val="D1D5DB"/>
                </a:solidFill>
                <a:effectLst/>
                <a:latin typeface="Söhne"/>
              </a:rPr>
              <a:t> Kubernetes.</a:t>
            </a:r>
          </a:p>
          <a:p>
            <a:pPr algn="l">
              <a:buFont typeface="+mj-lt"/>
              <a:buAutoNum type="arabicPeriod"/>
            </a:pPr>
            <a:endParaRPr lang="en-GB" b="0" i="0" dirty="0">
              <a:solidFill>
                <a:srgbClr val="D1D5DB"/>
              </a:solidFill>
              <a:effectLst/>
              <a:latin typeface="Söhne"/>
            </a:endParaRPr>
          </a:p>
          <a:p>
            <a:pPr algn="l">
              <a:buFont typeface="+mj-lt"/>
              <a:buAutoNum type="arabicPeriod"/>
            </a:pPr>
            <a:r>
              <a:rPr lang="en-GB" b="0" i="0" dirty="0" err="1">
                <a:solidFill>
                  <a:srgbClr val="D1D5DB"/>
                </a:solidFill>
                <a:effectLst/>
                <a:latin typeface="Söhne"/>
              </a:rPr>
              <a:t>Condivisione</a:t>
            </a:r>
            <a:r>
              <a:rPr lang="en-GB" b="0" i="0" dirty="0">
                <a:solidFill>
                  <a:srgbClr val="D1D5DB"/>
                </a:solidFill>
                <a:effectLst/>
                <a:latin typeface="Söhne"/>
              </a:rPr>
              <a:t> e </a:t>
            </a:r>
            <a:r>
              <a:rPr lang="en-GB" b="0" i="0" dirty="0" err="1">
                <a:solidFill>
                  <a:srgbClr val="D1D5DB"/>
                </a:solidFill>
                <a:effectLst/>
                <a:latin typeface="Söhne"/>
              </a:rPr>
              <a:t>riutilizzo</a:t>
            </a:r>
            <a:r>
              <a:rPr lang="en-GB" b="0" i="0" dirty="0">
                <a:solidFill>
                  <a:srgbClr val="D1D5DB"/>
                </a:solidFill>
                <a:effectLst/>
                <a:latin typeface="Söhne"/>
              </a:rPr>
              <a:t>: Helm </a:t>
            </a:r>
            <a:r>
              <a:rPr lang="en-GB" b="0" i="0" dirty="0" err="1">
                <a:solidFill>
                  <a:srgbClr val="D1D5DB"/>
                </a:solidFill>
                <a:effectLst/>
                <a:latin typeface="Söhne"/>
              </a:rPr>
              <a:t>promuove</a:t>
            </a:r>
            <a:r>
              <a:rPr lang="en-GB" b="0" i="0" dirty="0">
                <a:solidFill>
                  <a:srgbClr val="D1D5DB"/>
                </a:solidFill>
                <a:effectLst/>
                <a:latin typeface="Söhne"/>
              </a:rPr>
              <a:t> la </a:t>
            </a:r>
            <a:r>
              <a:rPr lang="en-GB" b="0" i="0" dirty="0" err="1">
                <a:solidFill>
                  <a:srgbClr val="D1D5DB"/>
                </a:solidFill>
                <a:effectLst/>
                <a:latin typeface="Söhne"/>
              </a:rPr>
              <a:t>condivisione</a:t>
            </a:r>
            <a:r>
              <a:rPr lang="en-GB" b="0" i="0" dirty="0">
                <a:solidFill>
                  <a:srgbClr val="D1D5DB"/>
                </a:solidFill>
                <a:effectLst/>
                <a:latin typeface="Söhne"/>
              </a:rPr>
              <a:t> e il </a:t>
            </a:r>
            <a:r>
              <a:rPr lang="en-GB" b="0" i="0" dirty="0" err="1">
                <a:solidFill>
                  <a:srgbClr val="D1D5DB"/>
                </a:solidFill>
                <a:effectLst/>
                <a:latin typeface="Söhne"/>
              </a:rPr>
              <a:t>riutilizzo</a:t>
            </a:r>
            <a:r>
              <a:rPr lang="en-GB" b="0" i="0" dirty="0">
                <a:solidFill>
                  <a:srgbClr val="D1D5DB"/>
                </a:solidFill>
                <a:effectLst/>
                <a:latin typeface="Söhne"/>
              </a:rPr>
              <a:t> </a:t>
            </a:r>
            <a:r>
              <a:rPr lang="en-GB" b="0" i="0" dirty="0" err="1">
                <a:solidFill>
                  <a:srgbClr val="D1D5DB"/>
                </a:solidFill>
                <a:effectLst/>
                <a:latin typeface="Söhne"/>
              </a:rPr>
              <a:t>dei</a:t>
            </a:r>
            <a:r>
              <a:rPr lang="en-GB" b="0" i="0" dirty="0">
                <a:solidFill>
                  <a:srgbClr val="D1D5DB"/>
                </a:solidFill>
                <a:effectLst/>
                <a:latin typeface="Söhne"/>
              </a:rPr>
              <a:t> chart </a:t>
            </a:r>
            <a:r>
              <a:rPr lang="en-GB" b="0" i="0" dirty="0" err="1">
                <a:solidFill>
                  <a:srgbClr val="D1D5DB"/>
                </a:solidFill>
                <a:effectLst/>
                <a:latin typeface="Söhne"/>
              </a:rPr>
              <a:t>attraverso</a:t>
            </a:r>
            <a:r>
              <a:rPr lang="en-GB" b="0" i="0" dirty="0">
                <a:solidFill>
                  <a:srgbClr val="D1D5DB"/>
                </a:solidFill>
                <a:effectLst/>
                <a:latin typeface="Söhne"/>
              </a:rPr>
              <a:t> il </a:t>
            </a:r>
            <a:r>
              <a:rPr lang="en-GB" b="0" i="0" dirty="0" err="1">
                <a:solidFill>
                  <a:srgbClr val="D1D5DB"/>
                </a:solidFill>
                <a:effectLst/>
                <a:latin typeface="Söhne"/>
              </a:rPr>
              <a:t>suo</a:t>
            </a:r>
            <a:r>
              <a:rPr lang="en-GB" b="0" i="0" dirty="0">
                <a:solidFill>
                  <a:srgbClr val="D1D5DB"/>
                </a:solidFill>
                <a:effectLst/>
                <a:latin typeface="Söhne"/>
              </a:rPr>
              <a:t> </a:t>
            </a:r>
            <a:r>
              <a:rPr lang="en-GB" b="0" i="0" dirty="0" err="1">
                <a:solidFill>
                  <a:srgbClr val="D1D5DB"/>
                </a:solidFill>
                <a:effectLst/>
                <a:latin typeface="Söhne"/>
              </a:rPr>
              <a:t>registro</a:t>
            </a:r>
            <a:r>
              <a:rPr lang="en-GB" b="0" i="0" dirty="0">
                <a:solidFill>
                  <a:srgbClr val="D1D5DB"/>
                </a:solidFill>
                <a:effectLst/>
                <a:latin typeface="Söhne"/>
              </a:rPr>
              <a:t> di repository </a:t>
            </a:r>
            <a:r>
              <a:rPr lang="en-GB" b="0" i="0" dirty="0" err="1">
                <a:solidFill>
                  <a:srgbClr val="D1D5DB"/>
                </a:solidFill>
                <a:effectLst/>
                <a:latin typeface="Söhne"/>
              </a:rPr>
              <a:t>ufficiale</a:t>
            </a:r>
            <a:r>
              <a:rPr lang="en-GB" b="0" i="0" dirty="0">
                <a:solidFill>
                  <a:srgbClr val="D1D5DB"/>
                </a:solidFill>
                <a:effectLst/>
                <a:latin typeface="Söhne"/>
              </a:rPr>
              <a:t> </a:t>
            </a:r>
            <a:r>
              <a:rPr lang="en-GB" b="0" i="0" dirty="0" err="1">
                <a:solidFill>
                  <a:srgbClr val="D1D5DB"/>
                </a:solidFill>
                <a:effectLst/>
                <a:latin typeface="Söhne"/>
              </a:rPr>
              <a:t>chiamato</a:t>
            </a:r>
            <a:r>
              <a:rPr lang="en-GB" b="0" i="0" dirty="0">
                <a:solidFill>
                  <a:srgbClr val="D1D5DB"/>
                </a:solidFill>
                <a:effectLst/>
                <a:latin typeface="Söhne"/>
              </a:rPr>
              <a:t> "Helm Hub". </a:t>
            </a:r>
            <a:r>
              <a:rPr lang="en-GB" b="0" i="0" dirty="0" err="1">
                <a:solidFill>
                  <a:srgbClr val="D1D5DB"/>
                </a:solidFill>
                <a:effectLst/>
                <a:latin typeface="Söhne"/>
              </a:rPr>
              <a:t>Gli</a:t>
            </a:r>
            <a:r>
              <a:rPr lang="en-GB" b="0" i="0" dirty="0">
                <a:solidFill>
                  <a:srgbClr val="D1D5DB"/>
                </a:solidFill>
                <a:effectLst/>
                <a:latin typeface="Söhne"/>
              </a:rPr>
              <a:t> </a:t>
            </a:r>
            <a:r>
              <a:rPr lang="en-GB" b="0" i="0" dirty="0" err="1">
                <a:solidFill>
                  <a:srgbClr val="D1D5DB"/>
                </a:solidFill>
                <a:effectLst/>
                <a:latin typeface="Söhne"/>
              </a:rPr>
              <a:t>sviluppatori</a:t>
            </a:r>
            <a:r>
              <a:rPr lang="en-GB" b="0" i="0" dirty="0">
                <a:solidFill>
                  <a:srgbClr val="D1D5DB"/>
                </a:solidFill>
                <a:effectLst/>
                <a:latin typeface="Söhne"/>
              </a:rPr>
              <a:t> </a:t>
            </a:r>
            <a:r>
              <a:rPr lang="en-GB" b="0" i="0" dirty="0" err="1">
                <a:solidFill>
                  <a:srgbClr val="D1D5DB"/>
                </a:solidFill>
                <a:effectLst/>
                <a:latin typeface="Söhne"/>
              </a:rPr>
              <a:t>possono</a:t>
            </a:r>
            <a:r>
              <a:rPr lang="en-GB" b="0" i="0" dirty="0">
                <a:solidFill>
                  <a:srgbClr val="D1D5DB"/>
                </a:solidFill>
                <a:effectLst/>
                <a:latin typeface="Söhne"/>
              </a:rPr>
              <a:t> </a:t>
            </a:r>
            <a:r>
              <a:rPr lang="en-GB" b="0" i="0" dirty="0" err="1">
                <a:solidFill>
                  <a:srgbClr val="D1D5DB"/>
                </a:solidFill>
                <a:effectLst/>
                <a:latin typeface="Söhne"/>
              </a:rPr>
              <a:t>pubblicare</a:t>
            </a:r>
            <a:r>
              <a:rPr lang="en-GB" b="0" i="0" dirty="0">
                <a:solidFill>
                  <a:srgbClr val="D1D5DB"/>
                </a:solidFill>
                <a:effectLst/>
                <a:latin typeface="Söhne"/>
              </a:rPr>
              <a:t> </a:t>
            </a:r>
            <a:r>
              <a:rPr lang="en-GB" b="0" i="0" dirty="0" err="1">
                <a:solidFill>
                  <a:srgbClr val="D1D5DB"/>
                </a:solidFill>
                <a:effectLst/>
                <a:latin typeface="Söhne"/>
              </a:rPr>
              <a:t>i</a:t>
            </a:r>
            <a:r>
              <a:rPr lang="en-GB" b="0" i="0" dirty="0">
                <a:solidFill>
                  <a:srgbClr val="D1D5DB"/>
                </a:solidFill>
                <a:effectLst/>
                <a:latin typeface="Söhne"/>
              </a:rPr>
              <a:t> </a:t>
            </a:r>
            <a:r>
              <a:rPr lang="en-GB" b="0" i="0" dirty="0" err="1">
                <a:solidFill>
                  <a:srgbClr val="D1D5DB"/>
                </a:solidFill>
                <a:effectLst/>
                <a:latin typeface="Söhne"/>
              </a:rPr>
              <a:t>propri</a:t>
            </a:r>
            <a:r>
              <a:rPr lang="en-GB" b="0" i="0" dirty="0">
                <a:solidFill>
                  <a:srgbClr val="D1D5DB"/>
                </a:solidFill>
                <a:effectLst/>
                <a:latin typeface="Söhne"/>
              </a:rPr>
              <a:t> chart </a:t>
            </a:r>
            <a:r>
              <a:rPr lang="en-GB" b="0" i="0" dirty="0" err="1">
                <a:solidFill>
                  <a:srgbClr val="D1D5DB"/>
                </a:solidFill>
                <a:effectLst/>
                <a:latin typeface="Söhne"/>
              </a:rPr>
              <a:t>nel</a:t>
            </a:r>
            <a:r>
              <a:rPr lang="en-GB" b="0" i="0" dirty="0">
                <a:solidFill>
                  <a:srgbClr val="D1D5DB"/>
                </a:solidFill>
                <a:effectLst/>
                <a:latin typeface="Söhne"/>
              </a:rPr>
              <a:t> </a:t>
            </a:r>
            <a:r>
              <a:rPr lang="en-GB" b="0" i="0" dirty="0" err="1">
                <a:solidFill>
                  <a:srgbClr val="D1D5DB"/>
                </a:solidFill>
                <a:effectLst/>
                <a:latin typeface="Söhne"/>
              </a:rPr>
              <a:t>registro</a:t>
            </a:r>
            <a:r>
              <a:rPr lang="en-GB" b="0" i="0" dirty="0">
                <a:solidFill>
                  <a:srgbClr val="D1D5DB"/>
                </a:solidFill>
                <a:effectLst/>
                <a:latin typeface="Söhne"/>
              </a:rPr>
              <a:t>, </a:t>
            </a:r>
            <a:r>
              <a:rPr lang="en-GB" b="0" i="0" dirty="0" err="1">
                <a:solidFill>
                  <a:srgbClr val="D1D5DB"/>
                </a:solidFill>
                <a:effectLst/>
                <a:latin typeface="Söhne"/>
              </a:rPr>
              <a:t>rendendoli</a:t>
            </a:r>
            <a:r>
              <a:rPr lang="en-GB" b="0" i="0" dirty="0">
                <a:solidFill>
                  <a:srgbClr val="D1D5DB"/>
                </a:solidFill>
                <a:effectLst/>
                <a:latin typeface="Söhne"/>
              </a:rPr>
              <a:t> </a:t>
            </a:r>
            <a:r>
              <a:rPr lang="en-GB" b="0" i="0" dirty="0" err="1">
                <a:solidFill>
                  <a:srgbClr val="D1D5DB"/>
                </a:solidFill>
                <a:effectLst/>
                <a:latin typeface="Söhne"/>
              </a:rPr>
              <a:t>disponibili</a:t>
            </a:r>
            <a:r>
              <a:rPr lang="en-GB" b="0" i="0" dirty="0">
                <a:solidFill>
                  <a:srgbClr val="D1D5DB"/>
                </a:solidFill>
                <a:effectLst/>
                <a:latin typeface="Söhne"/>
              </a:rPr>
              <a:t> per </a:t>
            </a:r>
            <a:r>
              <a:rPr lang="en-GB" b="0" i="0" dirty="0" err="1">
                <a:solidFill>
                  <a:srgbClr val="D1D5DB"/>
                </a:solidFill>
                <a:effectLst/>
                <a:latin typeface="Söhne"/>
              </a:rPr>
              <a:t>altri</a:t>
            </a:r>
            <a:r>
              <a:rPr lang="en-GB" b="0" i="0" dirty="0">
                <a:solidFill>
                  <a:srgbClr val="D1D5DB"/>
                </a:solidFill>
                <a:effectLst/>
                <a:latin typeface="Söhne"/>
              </a:rPr>
              <a:t> </a:t>
            </a:r>
            <a:r>
              <a:rPr lang="en-GB" b="0" i="0" dirty="0" err="1">
                <a:solidFill>
                  <a:srgbClr val="D1D5DB"/>
                </a:solidFill>
                <a:effectLst/>
                <a:latin typeface="Söhne"/>
              </a:rPr>
              <a:t>utenti</a:t>
            </a:r>
            <a:r>
              <a:rPr lang="en-GB" b="0" i="0" dirty="0">
                <a:solidFill>
                  <a:srgbClr val="D1D5DB"/>
                </a:solidFill>
                <a:effectLst/>
                <a:latin typeface="Söhne"/>
              </a:rPr>
              <a:t>, </a:t>
            </a:r>
            <a:r>
              <a:rPr lang="en-GB" b="0" i="0" dirty="0" err="1">
                <a:solidFill>
                  <a:srgbClr val="D1D5DB"/>
                </a:solidFill>
                <a:effectLst/>
                <a:latin typeface="Söhne"/>
              </a:rPr>
              <a:t>contribuendo</a:t>
            </a:r>
            <a:r>
              <a:rPr lang="en-GB" b="0" i="0" dirty="0">
                <a:solidFill>
                  <a:srgbClr val="D1D5DB"/>
                </a:solidFill>
                <a:effectLst/>
                <a:latin typeface="Söhne"/>
              </a:rPr>
              <a:t> </a:t>
            </a:r>
            <a:r>
              <a:rPr lang="en-GB" b="0" i="0" dirty="0" err="1">
                <a:solidFill>
                  <a:srgbClr val="D1D5DB"/>
                </a:solidFill>
                <a:effectLst/>
                <a:latin typeface="Söhne"/>
              </a:rPr>
              <a:t>così</a:t>
            </a:r>
            <a:r>
              <a:rPr lang="en-GB" b="0" i="0" dirty="0">
                <a:solidFill>
                  <a:srgbClr val="D1D5DB"/>
                </a:solidFill>
                <a:effectLst/>
                <a:latin typeface="Söhne"/>
              </a:rPr>
              <a:t> a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maggiore</a:t>
            </a:r>
            <a:r>
              <a:rPr lang="en-GB" b="0" i="0" dirty="0">
                <a:solidFill>
                  <a:srgbClr val="D1D5DB"/>
                </a:solidFill>
                <a:effectLst/>
                <a:latin typeface="Söhne"/>
              </a:rPr>
              <a:t> </a:t>
            </a:r>
            <a:r>
              <a:rPr lang="en-GB" b="0" i="0" dirty="0" err="1">
                <a:solidFill>
                  <a:srgbClr val="D1D5DB"/>
                </a:solidFill>
                <a:effectLst/>
                <a:latin typeface="Söhne"/>
              </a:rPr>
              <a:t>collaborazione</a:t>
            </a:r>
            <a:r>
              <a:rPr lang="en-GB" b="0" i="0" dirty="0">
                <a:solidFill>
                  <a:srgbClr val="D1D5DB"/>
                </a:solidFill>
                <a:effectLst/>
                <a:latin typeface="Söhne"/>
              </a:rPr>
              <a:t> e </a:t>
            </a:r>
            <a:r>
              <a:rPr lang="en-GB" b="0" i="0" dirty="0" err="1">
                <a:solidFill>
                  <a:srgbClr val="D1D5DB"/>
                </a:solidFill>
                <a:effectLst/>
                <a:latin typeface="Söhne"/>
              </a:rPr>
              <a:t>condivisione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best practice.</a:t>
            </a:r>
          </a:p>
          <a:p>
            <a:pPr algn="l">
              <a:buFont typeface="+mj-lt"/>
              <a:buAutoNum type="arabicPeriod"/>
            </a:pPr>
            <a:endParaRPr lang="en-GB" b="0" i="0" dirty="0">
              <a:solidFill>
                <a:srgbClr val="D1D5DB"/>
              </a:solidFill>
              <a:effectLst/>
              <a:latin typeface="Söhne"/>
            </a:endParaRPr>
          </a:p>
          <a:p>
            <a:pPr algn="l"/>
            <a:r>
              <a:rPr lang="en-GB" b="0" i="0" dirty="0">
                <a:solidFill>
                  <a:srgbClr val="D1D5DB"/>
                </a:solidFill>
                <a:effectLst/>
                <a:latin typeface="Söhne"/>
              </a:rPr>
              <a:t>In </a:t>
            </a:r>
            <a:r>
              <a:rPr lang="en-GB" b="0" i="0" dirty="0" err="1">
                <a:solidFill>
                  <a:srgbClr val="D1D5DB"/>
                </a:solidFill>
                <a:effectLst/>
                <a:latin typeface="Söhne"/>
              </a:rPr>
              <a:t>sintesi</a:t>
            </a:r>
            <a:r>
              <a:rPr lang="en-GB" b="0" i="0" dirty="0">
                <a:solidFill>
                  <a:srgbClr val="D1D5DB"/>
                </a:solidFill>
                <a:effectLst/>
                <a:latin typeface="Söhne"/>
              </a:rPr>
              <a:t>, Helm </a:t>
            </a:r>
            <a:r>
              <a:rPr lang="en-GB" b="0" i="0" dirty="0" err="1">
                <a:solidFill>
                  <a:srgbClr val="D1D5DB"/>
                </a:solidFill>
                <a:effectLst/>
                <a:latin typeface="Söhne"/>
              </a:rPr>
              <a:t>è</a:t>
            </a:r>
            <a:r>
              <a:rPr lang="en-GB" b="0" i="0" dirty="0">
                <a:solidFill>
                  <a:srgbClr val="D1D5DB"/>
                </a:solidFill>
                <a:effectLst/>
                <a:latin typeface="Söhne"/>
              </a:rPr>
              <a:t> uno </a:t>
            </a:r>
            <a:r>
              <a:rPr lang="en-GB" b="0" i="0" dirty="0" err="1">
                <a:solidFill>
                  <a:srgbClr val="D1D5DB"/>
                </a:solidFill>
                <a:effectLst/>
                <a:latin typeface="Söhne"/>
              </a:rPr>
              <a:t>strumento</a:t>
            </a:r>
            <a:r>
              <a:rPr lang="en-GB" b="0" i="0" dirty="0">
                <a:solidFill>
                  <a:srgbClr val="D1D5DB"/>
                </a:solidFill>
                <a:effectLst/>
                <a:latin typeface="Söhne"/>
              </a:rPr>
              <a:t> </a:t>
            </a:r>
            <a:r>
              <a:rPr lang="en-GB" b="0" i="0" dirty="0" err="1">
                <a:solidFill>
                  <a:srgbClr val="D1D5DB"/>
                </a:solidFill>
                <a:effectLst/>
                <a:latin typeface="Söhne"/>
              </a:rPr>
              <a:t>potente</a:t>
            </a:r>
            <a:r>
              <a:rPr lang="en-GB" b="0" i="0" dirty="0">
                <a:solidFill>
                  <a:srgbClr val="D1D5DB"/>
                </a:solidFill>
                <a:effectLst/>
                <a:latin typeface="Söhne"/>
              </a:rPr>
              <a:t> per </a:t>
            </a:r>
            <a:r>
              <a:rPr lang="en-GB" b="0" i="0" dirty="0" err="1">
                <a:solidFill>
                  <a:srgbClr val="D1D5DB"/>
                </a:solidFill>
                <a:effectLst/>
                <a:latin typeface="Söhne"/>
              </a:rPr>
              <a:t>semplificare</a:t>
            </a:r>
            <a:r>
              <a:rPr lang="en-GB" b="0" i="0" dirty="0">
                <a:solidFill>
                  <a:srgbClr val="D1D5DB"/>
                </a:solidFill>
                <a:effectLst/>
                <a:latin typeface="Söhne"/>
              </a:rPr>
              <a:t> la </a:t>
            </a:r>
            <a:r>
              <a:rPr lang="en-GB" b="0" i="0" dirty="0" err="1">
                <a:solidFill>
                  <a:srgbClr val="D1D5DB"/>
                </a:solidFill>
                <a:effectLst/>
                <a:latin typeface="Söhne"/>
              </a:rPr>
              <a:t>gestione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su</a:t>
            </a:r>
            <a:r>
              <a:rPr lang="en-GB" b="0" i="0" dirty="0">
                <a:solidFill>
                  <a:srgbClr val="D1D5DB"/>
                </a:solidFill>
                <a:effectLst/>
                <a:latin typeface="Söhne"/>
              </a:rPr>
              <a:t> Kubernetes. </a:t>
            </a:r>
            <a:r>
              <a:rPr lang="en-GB" b="0" i="0" dirty="0" err="1">
                <a:solidFill>
                  <a:srgbClr val="D1D5DB"/>
                </a:solidFill>
                <a:effectLst/>
                <a:latin typeface="Söhne"/>
              </a:rPr>
              <a:t>Fornisce</a:t>
            </a:r>
            <a:r>
              <a:rPr lang="en-GB" b="0" i="0" dirty="0">
                <a:solidFill>
                  <a:srgbClr val="D1D5DB"/>
                </a:solidFill>
                <a:effectLst/>
                <a:latin typeface="Söhne"/>
              </a:rPr>
              <a:t> </a:t>
            </a:r>
            <a:r>
              <a:rPr lang="en-GB" b="0" i="0" dirty="0" err="1">
                <a:solidFill>
                  <a:srgbClr val="D1D5DB"/>
                </a:solidFill>
                <a:effectLst/>
                <a:latin typeface="Söhne"/>
              </a:rPr>
              <a:t>una</a:t>
            </a:r>
            <a:r>
              <a:rPr lang="en-GB" b="0" i="0" dirty="0">
                <a:solidFill>
                  <a:srgbClr val="D1D5DB"/>
                </a:solidFill>
                <a:effectLst/>
                <a:latin typeface="Söhne"/>
              </a:rPr>
              <a:t> </a:t>
            </a:r>
            <a:r>
              <a:rPr lang="en-GB" b="0" i="0" dirty="0" err="1">
                <a:solidFill>
                  <a:srgbClr val="D1D5DB"/>
                </a:solidFill>
                <a:effectLst/>
                <a:latin typeface="Söhne"/>
              </a:rPr>
              <a:t>modalità</a:t>
            </a:r>
            <a:r>
              <a:rPr lang="en-GB" b="0" i="0" dirty="0">
                <a:solidFill>
                  <a:srgbClr val="D1D5DB"/>
                </a:solidFill>
                <a:effectLst/>
                <a:latin typeface="Söhne"/>
              </a:rPr>
              <a:t> </a:t>
            </a:r>
            <a:r>
              <a:rPr lang="en-GB" b="0" i="0" dirty="0" err="1">
                <a:solidFill>
                  <a:srgbClr val="D1D5DB"/>
                </a:solidFill>
                <a:effectLst/>
                <a:latin typeface="Söhne"/>
              </a:rPr>
              <a:t>standardizzata</a:t>
            </a:r>
            <a:r>
              <a:rPr lang="en-GB" b="0" i="0" dirty="0">
                <a:solidFill>
                  <a:srgbClr val="D1D5DB"/>
                </a:solidFill>
                <a:effectLst/>
                <a:latin typeface="Söhne"/>
              </a:rPr>
              <a:t> per il packaging, la </a:t>
            </a:r>
            <a:r>
              <a:rPr lang="en-GB" b="0" i="0" dirty="0" err="1">
                <a:solidFill>
                  <a:srgbClr val="D1D5DB"/>
                </a:solidFill>
                <a:effectLst/>
                <a:latin typeface="Söhne"/>
              </a:rPr>
              <a:t>distribuzione</a:t>
            </a:r>
            <a:r>
              <a:rPr lang="en-GB" b="0" i="0" dirty="0">
                <a:solidFill>
                  <a:srgbClr val="D1D5DB"/>
                </a:solidFill>
                <a:effectLst/>
                <a:latin typeface="Söhne"/>
              </a:rPr>
              <a:t> e la </a:t>
            </a:r>
            <a:r>
              <a:rPr lang="en-GB" b="0" i="0" dirty="0" err="1">
                <a:solidFill>
                  <a:srgbClr val="D1D5DB"/>
                </a:solidFill>
                <a:effectLst/>
                <a:latin typeface="Söhne"/>
              </a:rPr>
              <a:t>configurazione</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applicazioni</a:t>
            </a:r>
            <a:r>
              <a:rPr lang="en-GB" b="0" i="0" dirty="0">
                <a:solidFill>
                  <a:srgbClr val="D1D5DB"/>
                </a:solidFill>
                <a:effectLst/>
                <a:latin typeface="Söhne"/>
              </a:rPr>
              <a:t>, </a:t>
            </a:r>
            <a:r>
              <a:rPr lang="en-GB" b="0" i="0" dirty="0" err="1">
                <a:solidFill>
                  <a:srgbClr val="D1D5DB"/>
                </a:solidFill>
                <a:effectLst/>
                <a:latin typeface="Söhne"/>
              </a:rPr>
              <a:t>migliorando</a:t>
            </a:r>
            <a:r>
              <a:rPr lang="en-GB" b="0" i="0" dirty="0">
                <a:solidFill>
                  <a:srgbClr val="D1D5DB"/>
                </a:solidFill>
                <a:effectLst/>
                <a:latin typeface="Söhne"/>
              </a:rPr>
              <a:t> </a:t>
            </a:r>
            <a:r>
              <a:rPr lang="en-GB" b="0" i="0" dirty="0" err="1">
                <a:solidFill>
                  <a:srgbClr val="D1D5DB"/>
                </a:solidFill>
                <a:effectLst/>
                <a:latin typeface="Söhne"/>
              </a:rPr>
              <a:t>l'efficienza</a:t>
            </a:r>
            <a:r>
              <a:rPr lang="en-GB" b="0" i="0" dirty="0">
                <a:solidFill>
                  <a:srgbClr val="D1D5DB"/>
                </a:solidFill>
                <a:effectLst/>
                <a:latin typeface="Söhne"/>
              </a:rPr>
              <a:t> e la </a:t>
            </a:r>
            <a:r>
              <a:rPr lang="en-GB" b="0" i="0" dirty="0" err="1">
                <a:solidFill>
                  <a:srgbClr val="D1D5DB"/>
                </a:solidFill>
                <a:effectLst/>
                <a:latin typeface="Söhne"/>
              </a:rPr>
              <a:t>scalabilità</a:t>
            </a:r>
            <a:r>
              <a:rPr lang="en-GB" b="0" i="0" dirty="0">
                <a:solidFill>
                  <a:srgbClr val="D1D5DB"/>
                </a:solidFill>
                <a:effectLst/>
                <a:latin typeface="Söhne"/>
              </a:rPr>
              <a:t> </a:t>
            </a:r>
            <a:r>
              <a:rPr lang="en-GB" b="0" i="0" dirty="0" err="1">
                <a:solidFill>
                  <a:srgbClr val="D1D5DB"/>
                </a:solidFill>
                <a:effectLst/>
                <a:latin typeface="Söhne"/>
              </a:rPr>
              <a:t>nell'ambito</a:t>
            </a:r>
            <a:r>
              <a:rPr lang="en-GB" b="0" i="0" dirty="0">
                <a:solidFill>
                  <a:srgbClr val="D1D5DB"/>
                </a:solidFill>
                <a:effectLst/>
                <a:latin typeface="Söhne"/>
              </a:rPr>
              <a:t> </a:t>
            </a:r>
            <a:r>
              <a:rPr lang="en-GB" b="0" i="0" dirty="0" err="1">
                <a:solidFill>
                  <a:srgbClr val="D1D5DB"/>
                </a:solidFill>
                <a:effectLst/>
                <a:latin typeface="Söhne"/>
              </a:rPr>
              <a:t>delle</a:t>
            </a:r>
            <a:r>
              <a:rPr lang="en-GB" b="0" i="0" dirty="0">
                <a:solidFill>
                  <a:srgbClr val="D1D5DB"/>
                </a:solidFill>
                <a:effectLst/>
                <a:latin typeface="Söhne"/>
              </a:rPr>
              <a:t> </a:t>
            </a:r>
            <a:r>
              <a:rPr lang="en-GB" b="0" i="0" dirty="0" err="1">
                <a:solidFill>
                  <a:srgbClr val="D1D5DB"/>
                </a:solidFill>
                <a:effectLst/>
                <a:latin typeface="Söhne"/>
              </a:rPr>
              <a:t>infrastrutture</a:t>
            </a:r>
            <a:r>
              <a:rPr lang="en-GB" b="0" i="0" dirty="0">
                <a:solidFill>
                  <a:srgbClr val="D1D5DB"/>
                </a:solidFill>
                <a:effectLst/>
                <a:latin typeface="Söhne"/>
              </a:rPr>
              <a:t> </a:t>
            </a:r>
            <a:r>
              <a:rPr lang="en-GB" b="0" i="0" dirty="0" err="1">
                <a:solidFill>
                  <a:srgbClr val="D1D5DB"/>
                </a:solidFill>
                <a:effectLst/>
                <a:latin typeface="Söhne"/>
              </a:rPr>
              <a:t>basate</a:t>
            </a:r>
            <a:r>
              <a:rPr lang="en-GB" b="0" i="0" dirty="0">
                <a:solidFill>
                  <a:srgbClr val="D1D5DB"/>
                </a:solidFill>
                <a:effectLst/>
                <a:latin typeface="Söhne"/>
              </a:rPr>
              <a:t> </a:t>
            </a:r>
            <a:r>
              <a:rPr lang="en-GB" b="0" i="0" dirty="0" err="1">
                <a:solidFill>
                  <a:srgbClr val="D1D5DB"/>
                </a:solidFill>
                <a:effectLst/>
                <a:latin typeface="Söhne"/>
              </a:rPr>
              <a:t>su</a:t>
            </a:r>
            <a:r>
              <a:rPr lang="en-GB" b="0" i="0" dirty="0">
                <a:solidFill>
                  <a:srgbClr val="D1D5DB"/>
                </a:solidFill>
                <a:effectLst/>
                <a:latin typeface="Söhne"/>
              </a:rPr>
              <a:t> container.</a:t>
            </a:r>
          </a:p>
        </p:txBody>
      </p:sp>
    </p:spTree>
    <p:extLst>
      <p:ext uri="{BB962C8B-B14F-4D97-AF65-F5344CB8AC3E}">
        <p14:creationId xmlns:p14="http://schemas.microsoft.com/office/powerpoint/2010/main" val="34707864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Proviamo a </a:t>
            </a:r>
            <a:r>
              <a:rPr lang="it-IT" dirty="0" err="1"/>
              <a:t>deployiare</a:t>
            </a:r>
            <a:r>
              <a:rPr lang="it-IT" dirty="0"/>
              <a:t> il nostro </a:t>
            </a:r>
            <a:r>
              <a:rPr lang="it-IT" dirty="0" err="1"/>
              <a:t>microservizio</a:t>
            </a:r>
            <a:r>
              <a:rPr lang="it-IT" dirty="0"/>
              <a:t> con i </a:t>
            </a:r>
            <a:r>
              <a:rPr lang="it-IT" dirty="0" err="1"/>
              <a:t>serverless</a:t>
            </a:r>
            <a:r>
              <a:rPr lang="it-IT" dirty="0"/>
              <a:t> container di </a:t>
            </a:r>
            <a:r>
              <a:rPr lang="it-IT" dirty="0" err="1"/>
              <a:t>scaleway</a:t>
            </a:r>
            <a:r>
              <a:rPr lang="it-IT" dirty="0"/>
              <a:t>!</a:t>
            </a:r>
            <a:endParaRPr lang="en-IT" dirty="0"/>
          </a:p>
        </p:txBody>
      </p:sp>
    </p:spTree>
    <p:extLst>
      <p:ext uri="{BB962C8B-B14F-4D97-AF65-F5344CB8AC3E}">
        <p14:creationId xmlns:p14="http://schemas.microsoft.com/office/powerpoint/2010/main" val="26101917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T" dirty="0"/>
              <a:t>Da mettere in attesa che tutti tornino dal coffee break</a:t>
            </a:r>
          </a:p>
        </p:txBody>
      </p:sp>
    </p:spTree>
    <p:extLst>
      <p:ext uri="{BB962C8B-B14F-4D97-AF65-F5344CB8AC3E}">
        <p14:creationId xmlns:p14="http://schemas.microsoft.com/office/powerpoint/2010/main" val="27183636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Da stampare!!</a:t>
            </a:r>
            <a:endParaRPr lang="en-IT" dirty="0"/>
          </a:p>
        </p:txBody>
      </p:sp>
    </p:spTree>
    <p:extLst>
      <p:ext uri="{BB962C8B-B14F-4D97-AF65-F5344CB8AC3E}">
        <p14:creationId xmlns:p14="http://schemas.microsoft.com/office/powerpoint/2010/main" val="39003989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T" dirty="0"/>
              <a:t>Come vi sentite? E’ stato facile? Molte cose erano già pronte:</a:t>
            </a:r>
          </a:p>
          <a:p>
            <a:r>
              <a:rPr lang="en-IT" dirty="0"/>
              <a:t>- Pipeline</a:t>
            </a:r>
          </a:p>
          <a:p>
            <a:r>
              <a:rPr lang="en-IT" dirty="0"/>
              <a:t>– Cluster già in piedi</a:t>
            </a:r>
          </a:p>
          <a:p>
            <a:pPr marL="171450" indent="-171450">
              <a:buFontTx/>
              <a:buChar char="-"/>
            </a:pPr>
            <a:r>
              <a:rPr lang="en-IT" dirty="0"/>
              <a:t>Repository attivo</a:t>
            </a:r>
          </a:p>
          <a:p>
            <a:pPr marL="171450" indent="-171450">
              <a:buFontTx/>
              <a:buChar char="-"/>
            </a:pPr>
            <a:r>
              <a:rPr lang="en-GB" dirty="0"/>
              <a:t>E</a:t>
            </a:r>
            <a:r>
              <a:rPr lang="en-IT" dirty="0"/>
              <a:t>tc…</a:t>
            </a:r>
          </a:p>
          <a:p>
            <a:pPr marL="171450" indent="-171450">
              <a:buFontTx/>
              <a:buChar char="-"/>
            </a:pPr>
            <a:endParaRPr lang="en-IT" dirty="0"/>
          </a:p>
          <a:p>
            <a:pPr marL="171450" indent="-171450">
              <a:buFontTx/>
              <a:buChar char="-"/>
            </a:pPr>
            <a:r>
              <a:rPr lang="en-IT" dirty="0"/>
              <a:t>Abbiamo deployiato la nostra app su un cluster di Kubernetes. </a:t>
            </a:r>
            <a:r>
              <a:rPr lang="en-GB" dirty="0"/>
              <a:t>E</a:t>
            </a:r>
            <a:r>
              <a:rPr lang="en-IT" dirty="0"/>
              <a:t> ci troviamo più o meno davanti alla situazione che vediamo nella prossima slide.</a:t>
            </a:r>
          </a:p>
        </p:txBody>
      </p:sp>
    </p:spTree>
    <p:extLst>
      <p:ext uri="{BB962C8B-B14F-4D97-AF65-F5344CB8AC3E}">
        <p14:creationId xmlns:p14="http://schemas.microsoft.com/office/powerpoint/2010/main" val="30773533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T" dirty="0"/>
              <a:t>Questo è quello che attualmente abbiamo deployiato sul nostro cluster di kubernetes. Abbiamo qualche monolite deployato sul cluster. Non male no? Ognuno è up e running ed abbiamo visto che è anche raggiungibile.. </a:t>
            </a:r>
            <a:r>
              <a:rPr lang="en-GB" dirty="0"/>
              <a:t>B</a:t>
            </a:r>
            <a:r>
              <a:rPr lang="en-IT" dirty="0"/>
              <a:t>ellissimo! Ma a che prezzo?</a:t>
            </a:r>
          </a:p>
        </p:txBody>
      </p:sp>
    </p:spTree>
    <p:extLst>
      <p:ext uri="{BB962C8B-B14F-4D97-AF65-F5344CB8AC3E}">
        <p14:creationId xmlns:p14="http://schemas.microsoft.com/office/powerpoint/2010/main" val="3413441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Cosa c’è veramente dietro?</a:t>
            </a:r>
            <a:endParaRPr lang="en-IT" dirty="0"/>
          </a:p>
        </p:txBody>
      </p:sp>
    </p:spTree>
    <p:extLst>
      <p:ext uri="{BB962C8B-B14F-4D97-AF65-F5344CB8AC3E}">
        <p14:creationId xmlns:p14="http://schemas.microsoft.com/office/powerpoint/2010/main" val="12487151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Cosa c’è veramente dietro?</a:t>
            </a:r>
            <a:endParaRPr lang="en-IT" dirty="0"/>
          </a:p>
        </p:txBody>
      </p:sp>
    </p:spTree>
    <p:extLst>
      <p:ext uri="{BB962C8B-B14F-4D97-AF65-F5344CB8AC3E}">
        <p14:creationId xmlns:p14="http://schemas.microsoft.com/office/powerpoint/2010/main" val="32061394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Cosa c’è veramente dietro?</a:t>
            </a:r>
            <a:endParaRPr lang="en-IT" dirty="0"/>
          </a:p>
        </p:txBody>
      </p:sp>
    </p:spTree>
    <p:extLst>
      <p:ext uri="{BB962C8B-B14F-4D97-AF65-F5344CB8AC3E}">
        <p14:creationId xmlns:p14="http://schemas.microsoft.com/office/powerpoint/2010/main" val="256835105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olo presentazione sfondo blu">
    <p:spTree>
      <p:nvGrpSpPr>
        <p:cNvPr id="1" name=""/>
        <p:cNvGrpSpPr/>
        <p:nvPr/>
      </p:nvGrpSpPr>
      <p:grpSpPr>
        <a:xfrm>
          <a:off x="0" y="0"/>
          <a:ext cx="0" cy="0"/>
          <a:chOff x="0" y="0"/>
          <a:chExt cx="0" cy="0"/>
        </a:xfrm>
      </p:grpSpPr>
      <p:pic>
        <p:nvPicPr>
          <p:cNvPr id="18" name="Immagine 1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8" name="Immagin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880" y="6202505"/>
            <a:ext cx="1143000" cy="292100"/>
          </a:xfrm>
          <a:prstGeom prst="rect">
            <a:avLst/>
          </a:prstGeom>
        </p:spPr>
      </p:pic>
      <p:pic>
        <p:nvPicPr>
          <p:cNvPr id="9" name="Immagin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70630" y="6133792"/>
            <a:ext cx="571500" cy="38100"/>
          </a:xfrm>
          <a:prstGeom prst="rect">
            <a:avLst/>
          </a:prstGeom>
        </p:spPr>
      </p:pic>
      <p:sp>
        <p:nvSpPr>
          <p:cNvPr id="11" name="Title 1"/>
          <p:cNvSpPr>
            <a:spLocks noGrp="1"/>
          </p:cNvSpPr>
          <p:nvPr>
            <p:ph type="ctrTitle" hasCustomPrompt="1"/>
          </p:nvPr>
        </p:nvSpPr>
        <p:spPr>
          <a:xfrm>
            <a:off x="470630" y="1613619"/>
            <a:ext cx="8198250" cy="1095292"/>
          </a:xfrm>
          <a:prstGeom prst="rect">
            <a:avLst/>
          </a:prstGeom>
        </p:spPr>
        <p:txBody>
          <a:bodyPr/>
          <a:lstStyle>
            <a:lvl1pPr algn="l">
              <a:lnSpc>
                <a:spcPct val="120000"/>
              </a:lnSpc>
              <a:defRPr sz="6500" b="1" i="0" baseline="0">
                <a:solidFill>
                  <a:schemeClr val="bg1"/>
                </a:solidFill>
                <a:latin typeface="Open Sans" charset="0"/>
                <a:ea typeface="Open Sans" charset="0"/>
                <a:cs typeface="Open Sans" charset="0"/>
              </a:defRPr>
            </a:lvl1pPr>
          </a:lstStyle>
          <a:p>
            <a:r>
              <a:rPr lang="en-US"/>
              <a:t>Titolo</a:t>
            </a:r>
            <a:endParaRPr lang="it-IT" dirty="0"/>
          </a:p>
        </p:txBody>
      </p:sp>
      <p:sp>
        <p:nvSpPr>
          <p:cNvPr id="5" name="Segnaposto testo 4"/>
          <p:cNvSpPr>
            <a:spLocks noGrp="1"/>
          </p:cNvSpPr>
          <p:nvPr>
            <p:ph type="body" sz="quarter" idx="10" hasCustomPrompt="1"/>
          </p:nvPr>
        </p:nvSpPr>
        <p:spPr>
          <a:xfrm>
            <a:off x="470630" y="2893560"/>
            <a:ext cx="8198708" cy="1091585"/>
          </a:xfrm>
          <a:prstGeom prst="rect">
            <a:avLst/>
          </a:prstGeom>
        </p:spPr>
        <p:txBody>
          <a:bodyPr/>
          <a:lstStyle>
            <a:lvl1pPr marL="0" indent="0">
              <a:lnSpc>
                <a:spcPct val="120000"/>
              </a:lnSpc>
              <a:buNone/>
              <a:defRPr sz="3600" b="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facoltativo (*)</a:t>
            </a:r>
          </a:p>
        </p:txBody>
      </p:sp>
      <p:sp>
        <p:nvSpPr>
          <p:cNvPr id="14" name="Segnaposto piè di pagina 5"/>
          <p:cNvSpPr>
            <a:spLocks noGrp="1"/>
          </p:cNvSpPr>
          <p:nvPr>
            <p:ph type="ftr" sz="quarter" idx="11"/>
          </p:nvPr>
        </p:nvSpPr>
        <p:spPr>
          <a:xfrm>
            <a:off x="366122" y="6286803"/>
            <a:ext cx="7196162" cy="519112"/>
          </a:xfrm>
          <a:prstGeom prst="rect">
            <a:avLst/>
          </a:prstGeom>
        </p:spPr>
        <p:txBody>
          <a:bodyPr/>
          <a:lstStyle>
            <a:lvl1pPr algn="l">
              <a:defRPr sz="150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Tree>
    <p:extLst>
      <p:ext uri="{BB962C8B-B14F-4D97-AF65-F5344CB8AC3E}">
        <p14:creationId xmlns:p14="http://schemas.microsoft.com/office/powerpoint/2010/main" val="2565808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it">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8" name="Segnaposto testo 7"/>
          <p:cNvSpPr>
            <a:spLocks noGrp="1"/>
          </p:cNvSpPr>
          <p:nvPr>
            <p:ph type="body" sz="quarter" idx="12" hasCustomPrompt="1"/>
          </p:nvPr>
        </p:nvSpPr>
        <p:spPr>
          <a:xfrm>
            <a:off x="469900" y="1624165"/>
            <a:ext cx="8196263" cy="1064443"/>
          </a:xfrm>
          <a:prstGeom prst="rect">
            <a:avLst/>
          </a:prstGeom>
        </p:spPr>
        <p:txBody>
          <a:bodyPr/>
          <a:lstStyle>
            <a:lvl1pPr marL="0" indent="0">
              <a:lnSpc>
                <a:spcPct val="120000"/>
              </a:lnSpc>
              <a:buFont typeface="Arial" panose="020B0604020202020204" pitchFamily="34" charset="0"/>
              <a:buNone/>
              <a:defRPr sz="5400" i="1">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buFont typeface="Arial" panose="020B0604020202020204" pitchFamily="34" charset="0"/>
              <a:buNone/>
            </a:pPr>
            <a:r>
              <a:rPr lang="it-IT" sz="5400" b="0" i="1" kern="120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«Cit.</a:t>
            </a:r>
            <a:r>
              <a:rPr lang="it-IT" sz="5400" b="0" i="1" kern="1200" baseline="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 l</a:t>
            </a:r>
            <a:r>
              <a:rPr lang="it-IT" sz="5400" b="0" i="1" kern="120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a forma non deve andare oltre</a:t>
            </a:r>
            <a:r>
              <a:rPr lang="it-IT" sz="5400" b="0" i="1" kern="1200" baseline="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 </a:t>
            </a:r>
            <a:r>
              <a:rPr lang="it-IT" sz="5400" b="0" i="1" kern="120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la sua funzione»</a:t>
            </a:r>
            <a:endParaRPr lang="it-IT" sz="5400" i="1" baseline="0">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15261093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 immaigne di sfondo">
    <p:bg>
      <p:bgRef idx="1001">
        <a:schemeClr val="bg2"/>
      </p:bgRef>
    </p:bg>
    <p:spTree>
      <p:nvGrpSpPr>
        <p:cNvPr id="1" name=""/>
        <p:cNvGrpSpPr/>
        <p:nvPr/>
      </p:nvGrpSpPr>
      <p:grpSpPr>
        <a:xfrm>
          <a:off x="0" y="0"/>
          <a:ext cx="0" cy="0"/>
          <a:chOff x="0" y="0"/>
          <a:chExt cx="0" cy="0"/>
        </a:xfrm>
      </p:grpSpPr>
      <p:pic>
        <p:nvPicPr>
          <p:cNvPr id="19" name="Immagin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6" name="Segnaposto immagine 15"/>
          <p:cNvSpPr>
            <a:spLocks noGrp="1"/>
          </p:cNvSpPr>
          <p:nvPr>
            <p:ph type="pic" sz="quarter" idx="12"/>
          </p:nvPr>
        </p:nvSpPr>
        <p:spPr>
          <a:xfrm>
            <a:off x="0" y="0"/>
            <a:ext cx="9144000" cy="6858000"/>
          </a:xfrm>
          <a:prstGeom prst="rect">
            <a:avLst/>
          </a:prstGeom>
        </p:spPr>
        <p:txBody>
          <a:bodyPr/>
          <a:lstStyle/>
          <a:p>
            <a:endParaRPr lang="it-IT"/>
          </a:p>
        </p:txBody>
      </p:sp>
      <p:pic>
        <p:nvPicPr>
          <p:cNvPr id="8" name="Immagin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880" y="6202505"/>
            <a:ext cx="1143000" cy="292100"/>
          </a:xfrm>
          <a:prstGeom prst="rect">
            <a:avLst/>
          </a:prstGeom>
        </p:spPr>
      </p:pic>
      <p:pic>
        <p:nvPicPr>
          <p:cNvPr id="9" name="Immagin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70630" y="6133792"/>
            <a:ext cx="571500" cy="38100"/>
          </a:xfrm>
          <a:prstGeom prst="rect">
            <a:avLst/>
          </a:prstGeom>
        </p:spPr>
      </p:pic>
      <p:sp>
        <p:nvSpPr>
          <p:cNvPr id="12"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21" name="Segnaposto testo 20"/>
          <p:cNvSpPr>
            <a:spLocks noGrp="1"/>
          </p:cNvSpPr>
          <p:nvPr>
            <p:ph type="body" sz="quarter" idx="13" hasCustomPrompt="1"/>
          </p:nvPr>
        </p:nvSpPr>
        <p:spPr>
          <a:xfrm>
            <a:off x="472281" y="395643"/>
            <a:ext cx="8199438" cy="1050925"/>
          </a:xfrm>
          <a:prstGeom prst="rect">
            <a:avLst/>
          </a:prstGeom>
        </p:spPr>
        <p:txBody>
          <a:bodyPr/>
          <a:lstStyle>
            <a:lvl1pPr marL="0" indent="0">
              <a:buFont typeface="Arial" panose="020B0604020202020204" pitchFamily="34" charset="0"/>
              <a:buNone/>
              <a:defRPr sz="5400" i="1"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buFont typeface="Arial" panose="020B0604020202020204" pitchFamily="34" charset="0"/>
              <a:buNone/>
            </a:pPr>
            <a:r>
              <a:rPr lang="it-IT" sz="5400" b="0" i="1" kern="1200">
                <a:solidFill>
                  <a:schemeClr val="bg1"/>
                </a:solidFill>
                <a:effectLst/>
                <a:latin typeface="Open Sans Light" panose="020B0306030504020204" pitchFamily="34" charset="0"/>
                <a:ea typeface="Open Sans Light" panose="020B0306030504020204" pitchFamily="34" charset="0"/>
                <a:cs typeface="Open Sans Light" panose="020B0306030504020204" pitchFamily="34" charset="0"/>
              </a:rPr>
              <a:t>«Slide</a:t>
            </a:r>
            <a:r>
              <a:rPr lang="it-IT" sz="5400" b="0" i="1" kern="1200" baseline="0">
                <a:solidFill>
                  <a:schemeClr val="bg1"/>
                </a:solidFill>
                <a:effectLst/>
                <a:latin typeface="Open Sans Light" panose="020B0306030504020204" pitchFamily="34" charset="0"/>
                <a:ea typeface="Open Sans Light" panose="020B0306030504020204" pitchFamily="34" charset="0"/>
                <a:cs typeface="Open Sans Light" panose="020B0306030504020204" pitchFamily="34" charset="0"/>
              </a:rPr>
              <a:t> per immagini di sfondo + pannello opacizzato per mantenere la leggibilità del testo</a:t>
            </a:r>
            <a:r>
              <a:rPr lang="it-IT" sz="5400" b="0" i="1" kern="1200">
                <a:solidFill>
                  <a:schemeClr val="bg1"/>
                </a:solidFill>
                <a:effectLst/>
                <a:latin typeface="Open Sans Light" panose="020B0306030504020204" pitchFamily="34" charset="0"/>
                <a:ea typeface="Open Sans Light" panose="020B0306030504020204" pitchFamily="34" charset="0"/>
                <a:cs typeface="Open Sans Light" panose="020B0306030504020204" pitchFamily="34" charset="0"/>
              </a:rPr>
              <a:t>»</a:t>
            </a:r>
            <a:endParaRPr lang="it-IT" sz="5400" i="1"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4129480510"/>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olo presentazione sfondo bianco">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8" name="Title 1"/>
          <p:cNvSpPr>
            <a:spLocks noGrp="1"/>
          </p:cNvSpPr>
          <p:nvPr>
            <p:ph type="ctrTitle" hasCustomPrompt="1"/>
          </p:nvPr>
        </p:nvSpPr>
        <p:spPr>
          <a:xfrm>
            <a:off x="470630" y="1613618"/>
            <a:ext cx="8198250" cy="1088639"/>
          </a:xfrm>
          <a:prstGeom prst="rect">
            <a:avLst/>
          </a:prstGeom>
        </p:spPr>
        <p:txBody>
          <a:bodyPr/>
          <a:lstStyle>
            <a:lvl1pPr algn="l">
              <a:lnSpc>
                <a:spcPct val="120000"/>
              </a:lnSpc>
              <a:defRPr sz="6500" b="1" i="0" baseline="0">
                <a:solidFill>
                  <a:srgbClr val="0061BB"/>
                </a:solidFill>
                <a:latin typeface="Open Sans" charset="0"/>
                <a:ea typeface="Open Sans" charset="0"/>
                <a:cs typeface="Open Sans" charset="0"/>
              </a:defRPr>
            </a:lvl1pPr>
          </a:lstStyle>
          <a:p>
            <a:r>
              <a:rPr lang="en-US"/>
              <a:t>Titolo</a:t>
            </a:r>
            <a:endParaRPr lang="it-IT" dirty="0"/>
          </a:p>
        </p:txBody>
      </p:sp>
      <p:sp>
        <p:nvSpPr>
          <p:cNvPr id="8" name="Segnaposto testo 4"/>
          <p:cNvSpPr>
            <a:spLocks noGrp="1"/>
          </p:cNvSpPr>
          <p:nvPr>
            <p:ph type="body" sz="quarter" idx="11" hasCustomPrompt="1"/>
          </p:nvPr>
        </p:nvSpPr>
        <p:spPr>
          <a:xfrm>
            <a:off x="470630" y="2893560"/>
            <a:ext cx="8198708" cy="1091585"/>
          </a:xfrm>
          <a:prstGeom prst="rect">
            <a:avLst/>
          </a:prstGeom>
        </p:spPr>
        <p:txBody>
          <a:bodyPr/>
          <a:lstStyle>
            <a:lvl1pPr marL="0" indent="0">
              <a:lnSpc>
                <a:spcPct val="120000"/>
              </a:lnSpc>
              <a:buNone/>
              <a:defRPr sz="3600" b="0" baseline="0">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facoltativo (*)</a:t>
            </a:r>
          </a:p>
        </p:txBody>
      </p:sp>
    </p:spTree>
    <p:extLst>
      <p:ext uri="{BB962C8B-B14F-4D97-AF65-F5344CB8AC3E}">
        <p14:creationId xmlns:p14="http://schemas.microsoft.com/office/powerpoint/2010/main" val="3533862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olo sezione sf. blu">
    <p:spTree>
      <p:nvGrpSpPr>
        <p:cNvPr id="1" name=""/>
        <p:cNvGrpSpPr/>
        <p:nvPr/>
      </p:nvGrpSpPr>
      <p:grpSpPr>
        <a:xfrm>
          <a:off x="0" y="0"/>
          <a:ext cx="0" cy="0"/>
          <a:chOff x="0" y="0"/>
          <a:chExt cx="0" cy="0"/>
        </a:xfrm>
      </p:grpSpPr>
      <p:pic>
        <p:nvPicPr>
          <p:cNvPr id="18" name="Immagine 1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8" name="Immagin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880" y="6202505"/>
            <a:ext cx="1143000" cy="292100"/>
          </a:xfrm>
          <a:prstGeom prst="rect">
            <a:avLst/>
          </a:prstGeom>
        </p:spPr>
      </p:pic>
      <p:pic>
        <p:nvPicPr>
          <p:cNvPr id="9" name="Immagin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70630" y="6133792"/>
            <a:ext cx="571500" cy="38100"/>
          </a:xfrm>
          <a:prstGeom prst="rect">
            <a:avLst/>
          </a:prstGeom>
        </p:spPr>
      </p:pic>
      <p:sp>
        <p:nvSpPr>
          <p:cNvPr id="11" name="Title 1"/>
          <p:cNvSpPr>
            <a:spLocks noGrp="1"/>
          </p:cNvSpPr>
          <p:nvPr>
            <p:ph type="ctrTitle" hasCustomPrompt="1"/>
          </p:nvPr>
        </p:nvSpPr>
        <p:spPr>
          <a:xfrm>
            <a:off x="470630" y="1613619"/>
            <a:ext cx="8198250" cy="1095292"/>
          </a:xfrm>
          <a:prstGeom prst="rect">
            <a:avLst/>
          </a:prstGeom>
        </p:spPr>
        <p:txBody>
          <a:bodyPr/>
          <a:lstStyle>
            <a:lvl1pPr algn="l">
              <a:lnSpc>
                <a:spcPct val="120000"/>
              </a:lnSpc>
              <a:defRPr sz="4800" b="1" i="0" baseline="0">
                <a:solidFill>
                  <a:schemeClr val="bg1"/>
                </a:solidFill>
                <a:latin typeface="Open Sans" charset="0"/>
                <a:ea typeface="Open Sans" charset="0"/>
                <a:cs typeface="Open Sans" charset="0"/>
              </a:defRPr>
            </a:lvl1pPr>
          </a:lstStyle>
          <a:p>
            <a:r>
              <a:rPr lang="en-US"/>
              <a:t>Titolo sezione</a:t>
            </a:r>
            <a:endParaRPr lang="it-IT" dirty="0"/>
          </a:p>
        </p:txBody>
      </p:sp>
      <p:sp>
        <p:nvSpPr>
          <p:cNvPr id="5" name="Segnaposto testo 4"/>
          <p:cNvSpPr>
            <a:spLocks noGrp="1"/>
          </p:cNvSpPr>
          <p:nvPr>
            <p:ph type="body" sz="quarter" idx="10" hasCustomPrompt="1"/>
          </p:nvPr>
        </p:nvSpPr>
        <p:spPr>
          <a:xfrm>
            <a:off x="470630" y="2893560"/>
            <a:ext cx="8198708" cy="1091585"/>
          </a:xfrm>
          <a:prstGeom prst="rect">
            <a:avLst/>
          </a:prstGeom>
        </p:spPr>
        <p:txBody>
          <a:bodyPr/>
          <a:lstStyle>
            <a:lvl1pPr marL="0" indent="0">
              <a:lnSpc>
                <a:spcPct val="120000"/>
              </a:lnSpc>
              <a:buNone/>
              <a:defRPr sz="2800" b="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facoltativo (*)</a:t>
            </a:r>
          </a:p>
        </p:txBody>
      </p:sp>
      <p:sp>
        <p:nvSpPr>
          <p:cNvPr id="14" name="Segnaposto piè di pagina 5"/>
          <p:cNvSpPr>
            <a:spLocks noGrp="1"/>
          </p:cNvSpPr>
          <p:nvPr>
            <p:ph type="ftr" sz="quarter" idx="11"/>
          </p:nvPr>
        </p:nvSpPr>
        <p:spPr>
          <a:xfrm>
            <a:off x="366122" y="6286803"/>
            <a:ext cx="7196162" cy="519112"/>
          </a:xfrm>
          <a:prstGeom prst="rect">
            <a:avLst/>
          </a:prstGeom>
        </p:spPr>
        <p:txBody>
          <a:bodyPr/>
          <a:lstStyle>
            <a:lvl1pPr algn="l">
              <a:defRPr sz="150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Tree>
    <p:extLst>
      <p:ext uri="{BB962C8B-B14F-4D97-AF65-F5344CB8AC3E}">
        <p14:creationId xmlns:p14="http://schemas.microsoft.com/office/powerpoint/2010/main" val="24624989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olo sezione sfondo bianco">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8" name="Title 1"/>
          <p:cNvSpPr>
            <a:spLocks noGrp="1"/>
          </p:cNvSpPr>
          <p:nvPr>
            <p:ph type="ctrTitle" hasCustomPrompt="1"/>
          </p:nvPr>
        </p:nvSpPr>
        <p:spPr>
          <a:xfrm>
            <a:off x="470630" y="1613618"/>
            <a:ext cx="8198250" cy="1088639"/>
          </a:xfrm>
          <a:prstGeom prst="rect">
            <a:avLst/>
          </a:prstGeom>
        </p:spPr>
        <p:txBody>
          <a:bodyPr/>
          <a:lstStyle>
            <a:lvl1pPr algn="l">
              <a:lnSpc>
                <a:spcPct val="120000"/>
              </a:lnSpc>
              <a:defRPr sz="4800" b="1" i="0" baseline="0">
                <a:solidFill>
                  <a:srgbClr val="0061BB"/>
                </a:solidFill>
                <a:latin typeface="Open Sans" charset="0"/>
                <a:ea typeface="Open Sans" charset="0"/>
                <a:cs typeface="Open Sans" charset="0"/>
              </a:defRPr>
            </a:lvl1pPr>
          </a:lstStyle>
          <a:p>
            <a:r>
              <a:rPr lang="en-US"/>
              <a:t>Titolo sezione</a:t>
            </a:r>
            <a:endParaRPr lang="it-IT" dirty="0"/>
          </a:p>
        </p:txBody>
      </p:sp>
      <p:sp>
        <p:nvSpPr>
          <p:cNvPr id="8" name="Segnaposto testo 4"/>
          <p:cNvSpPr>
            <a:spLocks noGrp="1"/>
          </p:cNvSpPr>
          <p:nvPr>
            <p:ph type="body" sz="quarter" idx="11" hasCustomPrompt="1"/>
          </p:nvPr>
        </p:nvSpPr>
        <p:spPr>
          <a:xfrm>
            <a:off x="470630" y="2893560"/>
            <a:ext cx="8198708" cy="1091585"/>
          </a:xfrm>
          <a:prstGeom prst="rect">
            <a:avLst/>
          </a:prstGeom>
        </p:spPr>
        <p:txBody>
          <a:bodyPr/>
          <a:lstStyle>
            <a:lvl1pPr marL="0" indent="0">
              <a:lnSpc>
                <a:spcPct val="120000"/>
              </a:lnSpc>
              <a:buNone/>
              <a:defRPr sz="2800" b="0" baseline="0">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sezione facoltativo (*)</a:t>
            </a:r>
          </a:p>
        </p:txBody>
      </p:sp>
    </p:spTree>
    <p:extLst>
      <p:ext uri="{BB962C8B-B14F-4D97-AF65-F5344CB8AC3E}">
        <p14:creationId xmlns:p14="http://schemas.microsoft.com/office/powerpoint/2010/main" val="25684533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lenco puntato">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470630" y="366550"/>
            <a:ext cx="8198250" cy="1127147"/>
          </a:xfrm>
          <a:prstGeom prst="rect">
            <a:avLst/>
          </a:prstGeom>
        </p:spPr>
        <p:txBody>
          <a:bodyPr/>
          <a:lstStyle>
            <a:lvl1pPr algn="l">
              <a:lnSpc>
                <a:spcPct val="120000"/>
              </a:lnSpc>
              <a:defRPr sz="4600" b="1" i="0" baseline="0">
                <a:solidFill>
                  <a:srgbClr val="0061BB"/>
                </a:solidFill>
                <a:latin typeface="Open Sans" charset="0"/>
                <a:ea typeface="Open Sans" charset="0"/>
                <a:cs typeface="Open Sans" charset="0"/>
              </a:defRPr>
            </a:lvl1pPr>
          </a:lstStyle>
          <a:p>
            <a:r>
              <a:rPr lang="en-US"/>
              <a:t>Titolo di pagina</a:t>
            </a:r>
            <a:endParaRPr lang="it-IT" dirty="0"/>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9" name="Segnaposto testo 8"/>
          <p:cNvSpPr>
            <a:spLocks noGrp="1"/>
          </p:cNvSpPr>
          <p:nvPr>
            <p:ph type="body" sz="quarter" idx="11" hasCustomPrompt="1"/>
          </p:nvPr>
        </p:nvSpPr>
        <p:spPr>
          <a:xfrm>
            <a:off x="469900" y="1611629"/>
            <a:ext cx="8196263" cy="4401207"/>
          </a:xfrm>
          <a:prstGeom prst="rect">
            <a:avLst/>
          </a:prstGeom>
        </p:spPr>
        <p:txBody>
          <a:bodyPr/>
          <a:lstStyle>
            <a:lvl1pPr marL="285750" indent="-285750">
              <a:buFont typeface="Arial" panose="020B0604020202020204" pitchFamily="34" charset="0"/>
              <a:buChar char="•"/>
              <a:defRPr sz="2800"/>
            </a:lvl1pPr>
          </a:lstStyle>
          <a:p>
            <a:pPr marL="285750" indent="-285750">
              <a:buFont typeface="Arial" panose="020B0604020202020204" pitchFamily="34" charset="0"/>
              <a:buChar char="•"/>
            </a:pPr>
            <a:r>
              <a:rPr lang="it-IT" sz="2400">
                <a:solidFill>
                  <a:srgbClr val="0C0C0C"/>
                </a:solidFill>
                <a:latin typeface="Open Sans" panose="020B0606030504020204" pitchFamily="34" charset="0"/>
                <a:ea typeface="Open Sans" panose="020B0606030504020204" pitchFamily="34" charset="0"/>
                <a:cs typeface="Open Sans" panose="020B0606030504020204" pitchFamily="34" charset="0"/>
              </a:rPr>
              <a:t>Esempio di </a:t>
            </a:r>
            <a:r>
              <a:rPr lang="it-IT" sz="2400" b="1">
                <a:solidFill>
                  <a:srgbClr val="0C0C0C"/>
                </a:solidFill>
                <a:latin typeface="Open Sans" panose="020B0606030504020204" pitchFamily="34" charset="0"/>
                <a:ea typeface="Open Sans" panose="020B0606030504020204" pitchFamily="34" charset="0"/>
                <a:cs typeface="Open Sans" panose="020B0606030504020204" pitchFamily="34" charset="0"/>
              </a:rPr>
              <a:t>elenco puntato</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Lorem ipsum dolor sit amet</a:t>
            </a:r>
          </a:p>
          <a:p>
            <a:pPr marL="285750" indent="-285750">
              <a:buFont typeface="Arial" panose="020B0604020202020204" pitchFamily="34" charset="0"/>
              <a:buChar char="•"/>
            </a:pPr>
            <a:r>
              <a:rPr lang="it-IT" sz="2400" b="0" i="0" kern="1200">
                <a:solidFill>
                  <a:srgbClr val="0C0C0C"/>
                </a:solidFill>
                <a:effectLst/>
                <a:latin typeface="Open Sans" panose="020B0606030504020204" pitchFamily="34" charset="0"/>
                <a:ea typeface="Open Sans" panose="020B0606030504020204" pitchFamily="34" charset="0"/>
                <a:cs typeface="Open Sans" panose="020B0606030504020204" pitchFamily="34" charset="0"/>
              </a:rPr>
              <a:t>Consectetur</a:t>
            </a: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adipiscing elit</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Sed do eiusmod tempor incididunt </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Ut labore et dolore </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Magna aliqua</a:t>
            </a:r>
            <a:endPar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61624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olo, sottotiolo, paragrafo">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1" name="Title 1"/>
          <p:cNvSpPr>
            <a:spLocks noGrp="1"/>
          </p:cNvSpPr>
          <p:nvPr>
            <p:ph type="ctrTitle" hasCustomPrompt="1"/>
          </p:nvPr>
        </p:nvSpPr>
        <p:spPr>
          <a:xfrm>
            <a:off x="470630" y="366550"/>
            <a:ext cx="8198250" cy="1127147"/>
          </a:xfrm>
          <a:prstGeom prst="rect">
            <a:avLst/>
          </a:prstGeom>
        </p:spPr>
        <p:txBody>
          <a:bodyPr/>
          <a:lstStyle>
            <a:lvl1pPr algn="l">
              <a:lnSpc>
                <a:spcPct val="120000"/>
              </a:lnSpc>
              <a:defRPr sz="4600" b="1" i="0" baseline="0">
                <a:solidFill>
                  <a:srgbClr val="0061BB"/>
                </a:solidFill>
                <a:latin typeface="Open Sans" charset="0"/>
                <a:ea typeface="Open Sans" charset="0"/>
                <a:cs typeface="Open Sans" charset="0"/>
              </a:defRPr>
            </a:lvl1pPr>
          </a:lstStyle>
          <a:p>
            <a:r>
              <a:rPr lang="en-US"/>
              <a:t>Titolo di pagina</a:t>
            </a:r>
            <a:endParaRPr lang="it-IT" dirty="0"/>
          </a:p>
        </p:txBody>
      </p:sp>
      <p:sp>
        <p:nvSpPr>
          <p:cNvPr id="9" name="Segnaposto testo 8"/>
          <p:cNvSpPr>
            <a:spLocks noGrp="1"/>
          </p:cNvSpPr>
          <p:nvPr>
            <p:ph type="body" sz="quarter" idx="11" hasCustomPrompt="1"/>
          </p:nvPr>
        </p:nvSpPr>
        <p:spPr>
          <a:xfrm>
            <a:off x="477376" y="1642897"/>
            <a:ext cx="8189547" cy="1420610"/>
          </a:xfrm>
          <a:prstGeom prst="rect">
            <a:avLst/>
          </a:prstGeom>
        </p:spPr>
        <p:txBody>
          <a:bodyPr/>
          <a:lstStyle>
            <a:lvl1pPr marL="0" indent="0">
              <a:lnSpc>
                <a:spcPct val="120000"/>
              </a:lnSpc>
              <a:buFont typeface="Arial" panose="020B0604020202020204" pitchFamily="34" charset="0"/>
              <a:buNone/>
              <a:defRPr sz="2400">
                <a:latin typeface="Open Sans" panose="020B0606030504020204" pitchFamily="34" charset="0"/>
                <a:ea typeface="Open Sans" panose="020B0606030504020204" pitchFamily="34" charset="0"/>
                <a:cs typeface="Open Sans" panose="020B0606030504020204" pitchFamily="34" charset="0"/>
              </a:defRPr>
            </a:lvl1pPr>
          </a:lstStyle>
          <a:p>
            <a:pPr marL="0" indent="0">
              <a:lnSpc>
                <a:spcPct val="120000"/>
              </a:lnSpc>
              <a:buFont typeface="Arial" panose="020B0604020202020204" pitchFamily="34" charset="0"/>
              <a:buNone/>
            </a:pPr>
            <a:r>
              <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rPr>
              <a:t>Sottotitolo </a:t>
            </a: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Lorem ipsum dolor sit amet, consectetur adipiscing elit, sed do eiusmod tempor incididunt ut labore et dolore magna aliqua.</a:t>
            </a:r>
            <a:endPar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6" name="Segnaposto testo 15"/>
          <p:cNvSpPr>
            <a:spLocks noGrp="1"/>
          </p:cNvSpPr>
          <p:nvPr>
            <p:ph type="body" sz="quarter" idx="12" hasCustomPrompt="1"/>
          </p:nvPr>
        </p:nvSpPr>
        <p:spPr>
          <a:xfrm>
            <a:off x="470630" y="3208096"/>
            <a:ext cx="6789979" cy="2804741"/>
          </a:xfrm>
          <a:prstGeom prst="rect">
            <a:avLst/>
          </a:prstGeom>
        </p:spPr>
        <p:txBody>
          <a:bodyPr/>
          <a:lstStyle>
            <a:lvl1pPr marL="0" indent="0">
              <a:lnSpc>
                <a:spcPct val="120000"/>
              </a:lnSpc>
              <a:buFont typeface="Arial" panose="020B0604020202020204" pitchFamily="34" charset="0"/>
              <a:buNone/>
              <a:defRPr sz="1800">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lnSpc>
                <a:spcPct val="120000"/>
              </a:lnSpc>
              <a:buFont typeface="Arial" panose="020B0604020202020204" pitchFamily="34" charset="0"/>
              <a:buNone/>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endParaRPr lang="it-IT" sz="2400" baseline="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32418526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olo, sottotitolo, paragrafo due colonne">
    <p:spTree>
      <p:nvGrpSpPr>
        <p:cNvPr id="1" name=""/>
        <p:cNvGrpSpPr/>
        <p:nvPr/>
      </p:nvGrpSpPr>
      <p:grpSpPr>
        <a:xfrm>
          <a:off x="0" y="0"/>
          <a:ext cx="0" cy="0"/>
          <a:chOff x="0" y="0"/>
          <a:chExt cx="0" cy="0"/>
        </a:xfrm>
      </p:grpSpPr>
      <p:sp>
        <p:nvSpPr>
          <p:cNvPr id="16" name="Segnaposto testo 8"/>
          <p:cNvSpPr>
            <a:spLocks noGrp="1"/>
          </p:cNvSpPr>
          <p:nvPr>
            <p:ph type="body" sz="quarter" idx="11" hasCustomPrompt="1"/>
          </p:nvPr>
        </p:nvSpPr>
        <p:spPr>
          <a:xfrm>
            <a:off x="477376" y="1642897"/>
            <a:ext cx="8189547" cy="643358"/>
          </a:xfrm>
          <a:prstGeom prst="rect">
            <a:avLst/>
          </a:prstGeom>
        </p:spPr>
        <p:txBody>
          <a:bodyPr/>
          <a:lstStyle>
            <a:lvl1pPr marL="0" indent="0">
              <a:lnSpc>
                <a:spcPct val="120000"/>
              </a:lnSpc>
              <a:buFont typeface="Arial" panose="020B0604020202020204" pitchFamily="34" charset="0"/>
              <a:buNone/>
              <a:defRPr sz="2400" baseline="0">
                <a:latin typeface="Open Sans" panose="020B0606030504020204" pitchFamily="34" charset="0"/>
                <a:ea typeface="Open Sans" panose="020B0606030504020204" pitchFamily="34" charset="0"/>
                <a:cs typeface="Open Sans" panose="020B0606030504020204" pitchFamily="34" charset="0"/>
              </a:defRPr>
            </a:lvl1pPr>
          </a:lstStyle>
          <a:p>
            <a:pPr marL="0" indent="0">
              <a:lnSpc>
                <a:spcPct val="120000"/>
              </a:lnSpc>
              <a:buFont typeface="Arial" panose="020B0604020202020204" pitchFamily="34" charset="0"/>
              <a:buNone/>
            </a:pPr>
            <a:r>
              <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rPr>
              <a:t>Sottotitolo di pagina con testo su due colonne</a:t>
            </a:r>
          </a:p>
        </p:txBody>
      </p:sp>
      <p:sp>
        <p:nvSpPr>
          <p:cNvPr id="12" name="Title 1"/>
          <p:cNvSpPr>
            <a:spLocks noGrp="1"/>
          </p:cNvSpPr>
          <p:nvPr>
            <p:ph type="ctrTitle" hasCustomPrompt="1"/>
          </p:nvPr>
        </p:nvSpPr>
        <p:spPr>
          <a:xfrm>
            <a:off x="470630" y="366550"/>
            <a:ext cx="8198250" cy="1127147"/>
          </a:xfrm>
          <a:prstGeom prst="rect">
            <a:avLst/>
          </a:prstGeom>
        </p:spPr>
        <p:txBody>
          <a:bodyPr/>
          <a:lstStyle>
            <a:lvl1pPr algn="l">
              <a:lnSpc>
                <a:spcPct val="120000"/>
              </a:lnSpc>
              <a:defRPr sz="4600" b="1" i="0" baseline="0">
                <a:solidFill>
                  <a:srgbClr val="0061BB"/>
                </a:solidFill>
                <a:latin typeface="Open Sans" charset="0"/>
                <a:ea typeface="Open Sans" charset="0"/>
                <a:cs typeface="Open Sans" charset="0"/>
              </a:defRPr>
            </a:lvl1pPr>
          </a:lstStyle>
          <a:p>
            <a:r>
              <a:rPr lang="en-US"/>
              <a:t>Titolo di pagina</a:t>
            </a:r>
            <a:endParaRPr lang="it-IT" dirty="0"/>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7" name="Segnaposto testo 6"/>
          <p:cNvSpPr>
            <a:spLocks noGrp="1"/>
          </p:cNvSpPr>
          <p:nvPr>
            <p:ph type="body" sz="quarter" idx="12" hasCustomPrompt="1"/>
          </p:nvPr>
        </p:nvSpPr>
        <p:spPr>
          <a:xfrm>
            <a:off x="470630" y="2445858"/>
            <a:ext cx="8188325" cy="3632827"/>
          </a:xfrm>
          <a:prstGeom prst="rect">
            <a:avLst/>
          </a:prstGeom>
        </p:spPr>
        <p:txBody>
          <a:bodyPr numCol="2" spcCol="360000"/>
          <a:lstStyle>
            <a:lvl1pPr marL="0" indent="0">
              <a:lnSpc>
                <a:spcPct val="120000"/>
              </a:lnSpc>
              <a:buFont typeface="Arial" panose="020B0604020202020204" pitchFamily="34" charset="0"/>
              <a:buNone/>
              <a:defRPr sz="1800">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lnSpc>
                <a:spcPct val="120000"/>
              </a:lnSpc>
              <a:buFont typeface="Arial" panose="020B0604020202020204" pitchFamily="34" charset="0"/>
              <a:buNone/>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 Sed ut perspiciatis unde omnis iste natus error sit voluptatem accusantium doloremque laudantium, totam rem aperiam, eaque ipsa quae ab illo inventore veritatis et quasi architecto beatae vitae dicta sunt explicabo. Nemo enim ipsam voluptatem quia voluptas sit aspernatur aut odit aut fugit, sed quia consequuntur magni dolores.</a:t>
            </a:r>
            <a:endParaRPr lang="it-IT" sz="2400" baseline="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26662479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sto sinistra, immagine destra">
    <p:spTree>
      <p:nvGrpSpPr>
        <p:cNvPr id="1" name=""/>
        <p:cNvGrpSpPr/>
        <p:nvPr/>
      </p:nvGrpSpPr>
      <p:grpSpPr>
        <a:xfrm>
          <a:off x="0" y="0"/>
          <a:ext cx="0" cy="0"/>
          <a:chOff x="0" y="0"/>
          <a:chExt cx="0" cy="0"/>
        </a:xfrm>
      </p:grpSpPr>
      <p:sp>
        <p:nvSpPr>
          <p:cNvPr id="19" name="Segnaposto immagine 18"/>
          <p:cNvSpPr>
            <a:spLocks noGrp="1"/>
          </p:cNvSpPr>
          <p:nvPr>
            <p:ph type="pic" sz="quarter" idx="14"/>
          </p:nvPr>
        </p:nvSpPr>
        <p:spPr>
          <a:xfrm>
            <a:off x="4640263" y="0"/>
            <a:ext cx="4503737" cy="6858000"/>
          </a:xfrm>
          <a:prstGeom prst="rect">
            <a:avLst/>
          </a:prstGeom>
        </p:spPr>
        <p:txBody>
          <a:bodyPr/>
          <a:lstStyle/>
          <a:p>
            <a:endParaRPr lang="it-IT"/>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2" name="Title 1"/>
          <p:cNvSpPr>
            <a:spLocks noGrp="1"/>
          </p:cNvSpPr>
          <p:nvPr>
            <p:ph type="ctrTitle" hasCustomPrompt="1"/>
          </p:nvPr>
        </p:nvSpPr>
        <p:spPr>
          <a:xfrm>
            <a:off x="470629" y="366550"/>
            <a:ext cx="4005837" cy="1127147"/>
          </a:xfrm>
          <a:prstGeom prst="rect">
            <a:avLst/>
          </a:prstGeom>
        </p:spPr>
        <p:txBody>
          <a:bodyPr/>
          <a:lstStyle>
            <a:lvl1pPr algn="l">
              <a:lnSpc>
                <a:spcPct val="120000"/>
              </a:lnSpc>
              <a:defRPr sz="3600" b="1" i="0" baseline="0">
                <a:solidFill>
                  <a:srgbClr val="0061BB"/>
                </a:solidFill>
                <a:latin typeface="Open Sans" charset="0"/>
                <a:ea typeface="Open Sans" charset="0"/>
                <a:cs typeface="Open Sans" charset="0"/>
              </a:defRPr>
            </a:lvl1pPr>
          </a:lstStyle>
          <a:p>
            <a:r>
              <a:rPr lang="en-US"/>
              <a:t>Titolo di pagina</a:t>
            </a:r>
            <a:br>
              <a:rPr lang="en-US"/>
            </a:br>
            <a:r>
              <a:rPr lang="en-US"/>
              <a:t>con img a dx</a:t>
            </a:r>
            <a:endParaRPr lang="it-IT" dirty="0"/>
          </a:p>
        </p:txBody>
      </p:sp>
      <p:sp>
        <p:nvSpPr>
          <p:cNvPr id="11" name="Segnaposto testo 10"/>
          <p:cNvSpPr>
            <a:spLocks noGrp="1"/>
          </p:cNvSpPr>
          <p:nvPr>
            <p:ph type="body" sz="quarter" idx="13" hasCustomPrompt="1"/>
          </p:nvPr>
        </p:nvSpPr>
        <p:spPr>
          <a:xfrm>
            <a:off x="470629" y="2033588"/>
            <a:ext cx="4025900" cy="3979249"/>
          </a:xfrm>
          <a:prstGeom prst="rect">
            <a:avLst/>
          </a:prstGeom>
        </p:spPr>
        <p:txBody>
          <a:bodyPr/>
          <a:lstStyle>
            <a:lvl1pPr marL="0" marR="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sz="1800">
                <a:latin typeface="Open Sans Light" panose="020B0306030504020204" pitchFamily="34" charset="0"/>
                <a:ea typeface="Open Sans Light" panose="020B0306030504020204" pitchFamily="34" charset="0"/>
                <a:cs typeface="Open Sans Light" panose="020B0306030504020204" pitchFamily="34" charset="0"/>
              </a:defRPr>
            </a:lvl1pPr>
            <a:lvl2pPr>
              <a:defRPr sz="1800">
                <a:latin typeface="Open Sans Light" panose="020B0306030504020204" pitchFamily="34" charset="0"/>
                <a:ea typeface="Open Sans Light" panose="020B0306030504020204" pitchFamily="34" charset="0"/>
                <a:cs typeface="Open Sans Light" panose="020B0306030504020204" pitchFamily="34" charset="0"/>
              </a:defRPr>
            </a:lvl2pPr>
            <a:lvl3pPr>
              <a:defRPr sz="1800">
                <a:latin typeface="Open Sans Light" panose="020B0306030504020204" pitchFamily="34" charset="0"/>
                <a:ea typeface="Open Sans Light" panose="020B0306030504020204" pitchFamily="34" charset="0"/>
                <a:cs typeface="Open Sans Light" panose="020B0306030504020204" pitchFamily="34" charset="0"/>
              </a:defRPr>
            </a:lvl3pPr>
            <a:lvl4pPr>
              <a:defRPr sz="1800">
                <a:latin typeface="Open Sans Light" panose="020B0306030504020204" pitchFamily="34" charset="0"/>
                <a:ea typeface="Open Sans Light" panose="020B0306030504020204" pitchFamily="34" charset="0"/>
                <a:cs typeface="Open Sans Light" panose="020B0306030504020204" pitchFamily="34" charset="0"/>
              </a:defRPr>
            </a:lvl4pPr>
            <a:lvl5pPr>
              <a:defRPr sz="1800">
                <a:latin typeface="Open Sans Light" panose="020B0306030504020204" pitchFamily="34" charset="0"/>
                <a:ea typeface="Open Sans Light" panose="020B0306030504020204" pitchFamily="34" charset="0"/>
                <a:cs typeface="Open Sans Light" panose="020B0306030504020204" pitchFamily="34" charset="0"/>
              </a:defRPr>
            </a:lvl5pPr>
          </a:lstStyle>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In questo modello di pagina è presente un immagine di sfondo.</a:t>
            </a:r>
            <a:b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b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endParaRPr lang="it-IT" sz="2400" b="0" i="0" kern="1200" baseline="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1788083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sto destra, immagine sinistra">
    <p:spTree>
      <p:nvGrpSpPr>
        <p:cNvPr id="1" name=""/>
        <p:cNvGrpSpPr/>
        <p:nvPr/>
      </p:nvGrpSpPr>
      <p:grpSpPr>
        <a:xfrm>
          <a:off x="0" y="0"/>
          <a:ext cx="0" cy="0"/>
          <a:chOff x="0" y="0"/>
          <a:chExt cx="0" cy="0"/>
        </a:xfrm>
      </p:grpSpPr>
      <p:sp>
        <p:nvSpPr>
          <p:cNvPr id="17" name="Segnaposto immagine 18"/>
          <p:cNvSpPr>
            <a:spLocks noGrp="1"/>
          </p:cNvSpPr>
          <p:nvPr>
            <p:ph type="pic" sz="quarter" idx="14"/>
          </p:nvPr>
        </p:nvSpPr>
        <p:spPr>
          <a:xfrm>
            <a:off x="0" y="0"/>
            <a:ext cx="4503737" cy="6858000"/>
          </a:xfrm>
          <a:prstGeom prst="rect">
            <a:avLst/>
          </a:prstGeom>
        </p:spPr>
        <p:txBody>
          <a:bodyPr/>
          <a:lstStyle/>
          <a:p>
            <a:endParaRPr lang="it-IT"/>
          </a:p>
        </p:txBody>
      </p:sp>
      <p:sp>
        <p:nvSpPr>
          <p:cNvPr id="16" name="Segnaposto testo 10"/>
          <p:cNvSpPr>
            <a:spLocks noGrp="1"/>
          </p:cNvSpPr>
          <p:nvPr>
            <p:ph type="body" sz="quarter" idx="13" hasCustomPrompt="1"/>
          </p:nvPr>
        </p:nvSpPr>
        <p:spPr>
          <a:xfrm>
            <a:off x="4651054" y="2033588"/>
            <a:ext cx="4025900" cy="3979249"/>
          </a:xfrm>
          <a:prstGeom prst="rect">
            <a:avLst/>
          </a:prstGeom>
        </p:spPr>
        <p:txBody>
          <a:bodyPr/>
          <a:lstStyle>
            <a:lvl1pPr marL="0" marR="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sz="1800">
                <a:latin typeface="Open Sans Light" panose="020B0306030504020204" pitchFamily="34" charset="0"/>
                <a:ea typeface="Open Sans Light" panose="020B0306030504020204" pitchFamily="34" charset="0"/>
                <a:cs typeface="Open Sans Light" panose="020B0306030504020204" pitchFamily="34" charset="0"/>
              </a:defRPr>
            </a:lvl1pPr>
            <a:lvl2pPr>
              <a:defRPr sz="1800">
                <a:latin typeface="Open Sans Light" panose="020B0306030504020204" pitchFamily="34" charset="0"/>
                <a:ea typeface="Open Sans Light" panose="020B0306030504020204" pitchFamily="34" charset="0"/>
                <a:cs typeface="Open Sans Light" panose="020B0306030504020204" pitchFamily="34" charset="0"/>
              </a:defRPr>
            </a:lvl2pPr>
            <a:lvl3pPr>
              <a:defRPr sz="1800">
                <a:latin typeface="Open Sans Light" panose="020B0306030504020204" pitchFamily="34" charset="0"/>
                <a:ea typeface="Open Sans Light" panose="020B0306030504020204" pitchFamily="34" charset="0"/>
                <a:cs typeface="Open Sans Light" panose="020B0306030504020204" pitchFamily="34" charset="0"/>
              </a:defRPr>
            </a:lvl3pPr>
            <a:lvl4pPr>
              <a:defRPr sz="1800">
                <a:latin typeface="Open Sans Light" panose="020B0306030504020204" pitchFamily="34" charset="0"/>
                <a:ea typeface="Open Sans Light" panose="020B0306030504020204" pitchFamily="34" charset="0"/>
                <a:cs typeface="Open Sans Light" panose="020B0306030504020204" pitchFamily="34" charset="0"/>
              </a:defRPr>
            </a:lvl4pPr>
            <a:lvl5pPr>
              <a:defRPr sz="1800">
                <a:latin typeface="Open Sans Light" panose="020B0306030504020204" pitchFamily="34" charset="0"/>
                <a:ea typeface="Open Sans Light" panose="020B0306030504020204" pitchFamily="34" charset="0"/>
                <a:cs typeface="Open Sans Light" panose="020B0306030504020204" pitchFamily="34" charset="0"/>
              </a:defRPr>
            </a:lvl5pPr>
          </a:lstStyle>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In questo modello di pagina è presente un immagine di sfondo.</a:t>
            </a:r>
            <a:b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b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endParaRPr lang="it-IT" sz="2400" b="0" i="0" kern="1200" baseline="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endParaRPr>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9" name="Title 1"/>
          <p:cNvSpPr>
            <a:spLocks noGrp="1"/>
          </p:cNvSpPr>
          <p:nvPr>
            <p:ph type="ctrTitle" hasCustomPrompt="1"/>
          </p:nvPr>
        </p:nvSpPr>
        <p:spPr>
          <a:xfrm>
            <a:off x="4661086" y="366550"/>
            <a:ext cx="4005837" cy="1127147"/>
          </a:xfrm>
          <a:prstGeom prst="rect">
            <a:avLst/>
          </a:prstGeom>
        </p:spPr>
        <p:txBody>
          <a:bodyPr/>
          <a:lstStyle>
            <a:lvl1pPr algn="l">
              <a:lnSpc>
                <a:spcPct val="120000"/>
              </a:lnSpc>
              <a:defRPr sz="3600" b="1" i="0" baseline="0">
                <a:solidFill>
                  <a:srgbClr val="0061BB"/>
                </a:solidFill>
                <a:latin typeface="Open Sans" charset="0"/>
                <a:ea typeface="Open Sans" charset="0"/>
                <a:cs typeface="Open Sans" charset="0"/>
              </a:defRPr>
            </a:lvl1pPr>
          </a:lstStyle>
          <a:p>
            <a:r>
              <a:rPr lang="en-US"/>
              <a:t>Titolo di pagina</a:t>
            </a:r>
            <a:br>
              <a:rPr lang="en-US"/>
            </a:br>
            <a:r>
              <a:rPr lang="en-US"/>
              <a:t>con img a dx</a:t>
            </a:r>
            <a:endParaRPr lang="it-IT" dirty="0"/>
          </a:p>
        </p:txBody>
      </p:sp>
    </p:spTree>
    <p:extLst>
      <p:ext uri="{BB962C8B-B14F-4D97-AF65-F5344CB8AC3E}">
        <p14:creationId xmlns:p14="http://schemas.microsoft.com/office/powerpoint/2010/main" val="4235178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Immagin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669600" y="8655124"/>
            <a:ext cx="571500" cy="38100"/>
          </a:xfrm>
          <a:prstGeom prst="rect">
            <a:avLst/>
          </a:prstGeom>
        </p:spPr>
      </p:pic>
    </p:spTree>
    <p:extLst>
      <p:ext uri="{BB962C8B-B14F-4D97-AF65-F5344CB8AC3E}">
        <p14:creationId xmlns:p14="http://schemas.microsoft.com/office/powerpoint/2010/main" val="296761013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1" r:id="rId3"/>
    <p:sldLayoutId id="2147483670" r:id="rId4"/>
    <p:sldLayoutId id="2147483663" r:id="rId5"/>
    <p:sldLayoutId id="2147483665" r:id="rId6"/>
    <p:sldLayoutId id="2147483667" r:id="rId7"/>
    <p:sldLayoutId id="2147483668" r:id="rId8"/>
    <p:sldLayoutId id="2147483669" r:id="rId9"/>
    <p:sldLayoutId id="2147483664" r:id="rId10"/>
    <p:sldLayoutId id="2147483666"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gif"/></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10.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10.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8.xml"/><Relationship Id="rId1" Type="http://schemas.openxmlformats.org/officeDocument/2006/relationships/slideLayout" Target="../slideLayouts/slideLayout10.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26.png"/><Relationship Id="rId5" Type="http://schemas.openxmlformats.org/officeDocument/2006/relationships/image" Target="../media/image28.png"/><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png"/><Relationship Id="rId7"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10.xml"/><Relationship Id="rId6" Type="http://schemas.openxmlformats.org/officeDocument/2006/relationships/image" Target="../media/image26.png"/><Relationship Id="rId5" Type="http://schemas.openxmlformats.org/officeDocument/2006/relationships/image" Target="../media/image28.png"/><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10.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10.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10.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10.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10.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33.gif"/><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3" Type="http://schemas.openxmlformats.org/officeDocument/2006/relationships/image" Target="../media/image33.gif"/><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piè di pagina 3"/>
          <p:cNvSpPr>
            <a:spLocks noGrp="1"/>
          </p:cNvSpPr>
          <p:nvPr>
            <p:ph type="ftr" sz="quarter" idx="11"/>
          </p:nvPr>
        </p:nvSpPr>
        <p:spPr/>
        <p:txBody>
          <a:bodyPr/>
          <a:lstStyle/>
          <a:p>
            <a:pPr>
              <a:defRPr/>
            </a:pPr>
            <a:r>
              <a:rPr lang="it-IT" altLang="en-US" dirty="0"/>
              <a:t>30/06/2023 – </a:t>
            </a:r>
            <a:r>
              <a:rPr lang="it-IT" altLang="en-US" dirty="0" err="1"/>
              <a:t>WorkingSoftware</a:t>
            </a:r>
            <a:endParaRPr lang="en-US" altLang="en-US" dirty="0"/>
          </a:p>
        </p:txBody>
      </p:sp>
      <p:sp>
        <p:nvSpPr>
          <p:cNvPr id="6" name="Titolo 5">
            <a:extLst>
              <a:ext uri="{FF2B5EF4-FFF2-40B4-BE49-F238E27FC236}">
                <a16:creationId xmlns:a16="http://schemas.microsoft.com/office/drawing/2014/main" id="{A207B442-4186-9005-877E-27F667194B40}"/>
              </a:ext>
            </a:extLst>
          </p:cNvPr>
          <p:cNvSpPr>
            <a:spLocks noGrp="1"/>
          </p:cNvSpPr>
          <p:nvPr>
            <p:ph type="ctrTitle"/>
          </p:nvPr>
        </p:nvSpPr>
        <p:spPr>
          <a:xfrm>
            <a:off x="472875" y="1481823"/>
            <a:ext cx="8198250" cy="1095292"/>
          </a:xfrm>
        </p:spPr>
        <p:txBody>
          <a:bodyPr/>
          <a:lstStyle/>
          <a:p>
            <a:r>
              <a:rPr lang="it-IT" sz="3200" dirty="0"/>
              <a:t>Affondiamo i </a:t>
            </a:r>
            <a:r>
              <a:rPr lang="it-IT" sz="3200" dirty="0" err="1"/>
              <a:t>microservizi</a:t>
            </a:r>
            <a:r>
              <a:rPr lang="it-IT" sz="3200" dirty="0"/>
              <a:t> nella Birra</a:t>
            </a:r>
          </a:p>
        </p:txBody>
      </p:sp>
      <p:pic>
        <p:nvPicPr>
          <p:cNvPr id="9" name="Immagine 8">
            <a:extLst>
              <a:ext uri="{FF2B5EF4-FFF2-40B4-BE49-F238E27FC236}">
                <a16:creationId xmlns:a16="http://schemas.microsoft.com/office/drawing/2014/main" id="{4CEC902C-E005-D0F5-8EC3-83DCFD05DF78}"/>
              </a:ext>
            </a:extLst>
          </p:cNvPr>
          <p:cNvPicPr>
            <a:picLocks noChangeAspect="1"/>
          </p:cNvPicPr>
          <p:nvPr/>
        </p:nvPicPr>
        <p:blipFill>
          <a:blip r:embed="rId3"/>
          <a:stretch>
            <a:fillRect/>
          </a:stretch>
        </p:blipFill>
        <p:spPr>
          <a:xfrm>
            <a:off x="4033533" y="5572185"/>
            <a:ext cx="1792634" cy="406401"/>
          </a:xfrm>
          <a:prstGeom prst="rect">
            <a:avLst/>
          </a:prstGeom>
        </p:spPr>
      </p:pic>
      <p:pic>
        <p:nvPicPr>
          <p:cNvPr id="1026" name="Picture 2" descr="Gif] Beer by Seleyana on DeviantArt">
            <a:extLst>
              <a:ext uri="{FF2B5EF4-FFF2-40B4-BE49-F238E27FC236}">
                <a16:creationId xmlns:a16="http://schemas.microsoft.com/office/drawing/2014/main" id="{F48DE211-FC63-8FE5-C98D-84C1932803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26167" y="2979387"/>
            <a:ext cx="2283082" cy="2190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70422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sp>
        <p:nvSpPr>
          <p:cNvPr id="2" name="Titolo 5">
            <a:extLst>
              <a:ext uri="{FF2B5EF4-FFF2-40B4-BE49-F238E27FC236}">
                <a16:creationId xmlns:a16="http://schemas.microsoft.com/office/drawing/2014/main" id="{6C222E50-6BA7-55FF-4E3B-AED7DCA63AEC}"/>
              </a:ext>
            </a:extLst>
          </p:cNvPr>
          <p:cNvSpPr txBox="1">
            <a:spLocks/>
          </p:cNvSpPr>
          <p:nvPr/>
        </p:nvSpPr>
        <p:spPr>
          <a:xfrm>
            <a:off x="472875" y="619024"/>
            <a:ext cx="8198250" cy="10952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sz="3200" b="1" dirty="0">
                <a:latin typeface="Open Sans" panose="020B0606030504020204" pitchFamily="34" charset="0"/>
                <a:ea typeface="Open Sans" panose="020B0606030504020204" pitchFamily="34" charset="0"/>
                <a:cs typeface="Open Sans" panose="020B0606030504020204" pitchFamily="34" charset="0"/>
              </a:rPr>
              <a:t>Hands On the </a:t>
            </a:r>
            <a:r>
              <a:rPr lang="it-IT" sz="3200" b="1" dirty="0" err="1">
                <a:latin typeface="Open Sans" panose="020B0606030504020204" pitchFamily="34" charset="0"/>
                <a:ea typeface="Open Sans" panose="020B0606030504020204" pitchFamily="34" charset="0"/>
                <a:cs typeface="Open Sans" panose="020B0606030504020204" pitchFamily="34" charset="0"/>
              </a:rPr>
              <a:t>beer</a:t>
            </a:r>
            <a:endParaRPr lang="it-IT" sz="3200" b="1" dirty="0">
              <a:latin typeface="Open Sans" panose="020B0606030504020204" pitchFamily="34" charset="0"/>
              <a:ea typeface="Open Sans" panose="020B0606030504020204" pitchFamily="34" charset="0"/>
              <a:cs typeface="Open Sans" panose="020B0606030504020204" pitchFamily="34" charset="0"/>
            </a:endParaRPr>
          </a:p>
        </p:txBody>
      </p:sp>
      <p:pic>
        <p:nvPicPr>
          <p:cNvPr id="9" name="Picture 8" descr="A qr code on a white background&#10;&#10;Description automatically generated">
            <a:extLst>
              <a:ext uri="{FF2B5EF4-FFF2-40B4-BE49-F238E27FC236}">
                <a16:creationId xmlns:a16="http://schemas.microsoft.com/office/drawing/2014/main" id="{5666588C-96C6-BB86-7661-FEA3F7B114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29034" y="1448759"/>
            <a:ext cx="1644015" cy="1644015"/>
          </a:xfrm>
          <a:prstGeom prst="rect">
            <a:avLst/>
          </a:prstGeom>
        </p:spPr>
      </p:pic>
      <p:sp>
        <p:nvSpPr>
          <p:cNvPr id="10" name="TextBox 9">
            <a:extLst>
              <a:ext uri="{FF2B5EF4-FFF2-40B4-BE49-F238E27FC236}">
                <a16:creationId xmlns:a16="http://schemas.microsoft.com/office/drawing/2014/main" id="{0169E82F-79AC-74D2-2C4B-01583A8FCA84}"/>
              </a:ext>
            </a:extLst>
          </p:cNvPr>
          <p:cNvSpPr txBox="1"/>
          <p:nvPr/>
        </p:nvSpPr>
        <p:spPr>
          <a:xfrm>
            <a:off x="2122718" y="3092774"/>
            <a:ext cx="856645" cy="369332"/>
          </a:xfrm>
          <a:prstGeom prst="rect">
            <a:avLst/>
          </a:prstGeom>
          <a:noFill/>
        </p:spPr>
        <p:txBody>
          <a:bodyPr wrap="none" rtlCol="0">
            <a:spAutoFit/>
          </a:bodyPr>
          <a:lstStyle/>
          <a:p>
            <a:r>
              <a:rPr lang="en-IT" dirty="0"/>
              <a:t>T</a:t>
            </a:r>
            <a:r>
              <a:rPr lang="en-GB" dirty="0"/>
              <a:t>e</a:t>
            </a:r>
            <a:r>
              <a:rPr lang="en-IT" dirty="0"/>
              <a:t>am 1</a:t>
            </a:r>
          </a:p>
        </p:txBody>
      </p:sp>
      <p:sp>
        <p:nvSpPr>
          <p:cNvPr id="13" name="TextBox 12">
            <a:extLst>
              <a:ext uri="{FF2B5EF4-FFF2-40B4-BE49-F238E27FC236}">
                <a16:creationId xmlns:a16="http://schemas.microsoft.com/office/drawing/2014/main" id="{6A8E7806-5056-C208-173C-15BA99216C98}"/>
              </a:ext>
            </a:extLst>
          </p:cNvPr>
          <p:cNvSpPr txBox="1"/>
          <p:nvPr/>
        </p:nvSpPr>
        <p:spPr>
          <a:xfrm>
            <a:off x="4217336" y="3103175"/>
            <a:ext cx="856645" cy="369332"/>
          </a:xfrm>
          <a:prstGeom prst="rect">
            <a:avLst/>
          </a:prstGeom>
          <a:noFill/>
        </p:spPr>
        <p:txBody>
          <a:bodyPr wrap="none" rtlCol="0">
            <a:spAutoFit/>
          </a:bodyPr>
          <a:lstStyle/>
          <a:p>
            <a:r>
              <a:rPr lang="en-IT" dirty="0"/>
              <a:t>T</a:t>
            </a:r>
            <a:r>
              <a:rPr lang="en-GB" dirty="0"/>
              <a:t>e</a:t>
            </a:r>
            <a:r>
              <a:rPr lang="en-IT" dirty="0"/>
              <a:t>am 2</a:t>
            </a:r>
          </a:p>
        </p:txBody>
      </p:sp>
      <p:sp>
        <p:nvSpPr>
          <p:cNvPr id="16" name="TextBox 15">
            <a:extLst>
              <a:ext uri="{FF2B5EF4-FFF2-40B4-BE49-F238E27FC236}">
                <a16:creationId xmlns:a16="http://schemas.microsoft.com/office/drawing/2014/main" id="{5893849C-36B2-A4FA-CDD3-5C4690690831}"/>
              </a:ext>
            </a:extLst>
          </p:cNvPr>
          <p:cNvSpPr txBox="1"/>
          <p:nvPr/>
        </p:nvSpPr>
        <p:spPr>
          <a:xfrm>
            <a:off x="6311954" y="3080949"/>
            <a:ext cx="856645" cy="369332"/>
          </a:xfrm>
          <a:prstGeom prst="rect">
            <a:avLst/>
          </a:prstGeom>
          <a:noFill/>
        </p:spPr>
        <p:txBody>
          <a:bodyPr wrap="none" rtlCol="0">
            <a:spAutoFit/>
          </a:bodyPr>
          <a:lstStyle/>
          <a:p>
            <a:r>
              <a:rPr lang="en-IT" dirty="0"/>
              <a:t>T</a:t>
            </a:r>
            <a:r>
              <a:rPr lang="en-GB" dirty="0"/>
              <a:t>e</a:t>
            </a:r>
            <a:r>
              <a:rPr lang="en-IT" dirty="0"/>
              <a:t>am 3</a:t>
            </a:r>
          </a:p>
        </p:txBody>
      </p:sp>
      <p:pic>
        <p:nvPicPr>
          <p:cNvPr id="19" name="Picture 18" descr="A qr code on a white background&#10;&#10;Description automatically generated">
            <a:extLst>
              <a:ext uri="{FF2B5EF4-FFF2-40B4-BE49-F238E27FC236}">
                <a16:creationId xmlns:a16="http://schemas.microsoft.com/office/drawing/2014/main" id="{B679BFE5-48DA-2457-27E9-2FCBE498EE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61497" y="3700691"/>
            <a:ext cx="1655839" cy="1655839"/>
          </a:xfrm>
          <a:prstGeom prst="rect">
            <a:avLst/>
          </a:prstGeom>
        </p:spPr>
      </p:pic>
      <p:sp>
        <p:nvSpPr>
          <p:cNvPr id="20" name="TextBox 19">
            <a:extLst>
              <a:ext uri="{FF2B5EF4-FFF2-40B4-BE49-F238E27FC236}">
                <a16:creationId xmlns:a16="http://schemas.microsoft.com/office/drawing/2014/main" id="{185750DB-BFA1-777E-75E0-EB4922E532FD}"/>
              </a:ext>
            </a:extLst>
          </p:cNvPr>
          <p:cNvSpPr txBox="1"/>
          <p:nvPr/>
        </p:nvSpPr>
        <p:spPr>
          <a:xfrm>
            <a:off x="3057500" y="5421065"/>
            <a:ext cx="856645" cy="369332"/>
          </a:xfrm>
          <a:prstGeom prst="rect">
            <a:avLst/>
          </a:prstGeom>
          <a:noFill/>
        </p:spPr>
        <p:txBody>
          <a:bodyPr wrap="none" rtlCol="0">
            <a:spAutoFit/>
          </a:bodyPr>
          <a:lstStyle/>
          <a:p>
            <a:r>
              <a:rPr lang="en-IT" dirty="0"/>
              <a:t>T</a:t>
            </a:r>
            <a:r>
              <a:rPr lang="en-GB" dirty="0"/>
              <a:t>e</a:t>
            </a:r>
            <a:r>
              <a:rPr lang="en-IT" dirty="0"/>
              <a:t>am 4</a:t>
            </a:r>
          </a:p>
        </p:txBody>
      </p:sp>
      <p:sp>
        <p:nvSpPr>
          <p:cNvPr id="23" name="TextBox 22">
            <a:extLst>
              <a:ext uri="{FF2B5EF4-FFF2-40B4-BE49-F238E27FC236}">
                <a16:creationId xmlns:a16="http://schemas.microsoft.com/office/drawing/2014/main" id="{EDE9546E-74BE-052C-2AB2-FA743C270524}"/>
              </a:ext>
            </a:extLst>
          </p:cNvPr>
          <p:cNvSpPr txBox="1"/>
          <p:nvPr/>
        </p:nvSpPr>
        <p:spPr>
          <a:xfrm>
            <a:off x="5107024" y="5421065"/>
            <a:ext cx="856645" cy="369332"/>
          </a:xfrm>
          <a:prstGeom prst="rect">
            <a:avLst/>
          </a:prstGeom>
          <a:noFill/>
        </p:spPr>
        <p:txBody>
          <a:bodyPr wrap="none" rtlCol="0">
            <a:spAutoFit/>
          </a:bodyPr>
          <a:lstStyle/>
          <a:p>
            <a:r>
              <a:rPr lang="en-IT" dirty="0"/>
              <a:t>T</a:t>
            </a:r>
            <a:r>
              <a:rPr lang="en-GB" dirty="0"/>
              <a:t>e</a:t>
            </a:r>
            <a:r>
              <a:rPr lang="en-IT" dirty="0"/>
              <a:t>am 5</a:t>
            </a:r>
          </a:p>
        </p:txBody>
      </p:sp>
      <p:pic>
        <p:nvPicPr>
          <p:cNvPr id="25" name="Picture 24" descr="A qr code on a white background&#10;&#10;Description automatically generated">
            <a:extLst>
              <a:ext uri="{FF2B5EF4-FFF2-40B4-BE49-F238E27FC236}">
                <a16:creationId xmlns:a16="http://schemas.microsoft.com/office/drawing/2014/main" id="{5E386C56-382A-9F88-7DDD-0884BD24F5E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17738" y="1442846"/>
            <a:ext cx="1655840" cy="1655840"/>
          </a:xfrm>
          <a:prstGeom prst="rect">
            <a:avLst/>
          </a:prstGeom>
        </p:spPr>
      </p:pic>
      <p:pic>
        <p:nvPicPr>
          <p:cNvPr id="27" name="Picture 26" descr="A qr code on a white background&#10;&#10;Description automatically generated">
            <a:extLst>
              <a:ext uri="{FF2B5EF4-FFF2-40B4-BE49-F238E27FC236}">
                <a16:creationId xmlns:a16="http://schemas.microsoft.com/office/drawing/2014/main" id="{8A4605DA-C8F1-DF2E-B51C-C71AC272598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22742" y="1452203"/>
            <a:ext cx="1655840" cy="1655840"/>
          </a:xfrm>
          <a:prstGeom prst="rect">
            <a:avLst/>
          </a:prstGeom>
        </p:spPr>
      </p:pic>
      <p:pic>
        <p:nvPicPr>
          <p:cNvPr id="29" name="Picture 28" descr="A qr code on a white background&#10;&#10;Description automatically generated">
            <a:extLst>
              <a:ext uri="{FF2B5EF4-FFF2-40B4-BE49-F238E27FC236}">
                <a16:creationId xmlns:a16="http://schemas.microsoft.com/office/drawing/2014/main" id="{8CF6D09D-AEE6-5047-74F3-7E43600A16D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833881" y="3713079"/>
            <a:ext cx="1655839" cy="1655839"/>
          </a:xfrm>
          <a:prstGeom prst="rect">
            <a:avLst/>
          </a:prstGeom>
        </p:spPr>
      </p:pic>
    </p:spTree>
    <p:extLst>
      <p:ext uri="{BB962C8B-B14F-4D97-AF65-F5344CB8AC3E}">
        <p14:creationId xmlns:p14="http://schemas.microsoft.com/office/powerpoint/2010/main" val="39239126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sp>
        <p:nvSpPr>
          <p:cNvPr id="2" name="Titolo 5">
            <a:extLst>
              <a:ext uri="{FF2B5EF4-FFF2-40B4-BE49-F238E27FC236}">
                <a16:creationId xmlns:a16="http://schemas.microsoft.com/office/drawing/2014/main" id="{6C222E50-6BA7-55FF-4E3B-AED7DCA63AEC}"/>
              </a:ext>
            </a:extLst>
          </p:cNvPr>
          <p:cNvSpPr txBox="1">
            <a:spLocks/>
          </p:cNvSpPr>
          <p:nvPr/>
        </p:nvSpPr>
        <p:spPr>
          <a:xfrm>
            <a:off x="472875" y="778004"/>
            <a:ext cx="8198250" cy="10952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sz="3200" b="1" dirty="0">
                <a:latin typeface="Open Sans" panose="020B0606030504020204" pitchFamily="34" charset="0"/>
                <a:ea typeface="Open Sans" panose="020B0606030504020204" pitchFamily="34" charset="0"/>
                <a:cs typeface="Open Sans" panose="020B0606030504020204" pitchFamily="34" charset="0"/>
              </a:rPr>
              <a:t>Considerazioni post </a:t>
            </a:r>
            <a:r>
              <a:rPr lang="it-IT" sz="3200" b="1" dirty="0" err="1">
                <a:latin typeface="Open Sans" panose="020B0606030504020204" pitchFamily="34" charset="0"/>
                <a:ea typeface="Open Sans" panose="020B0606030504020204" pitchFamily="34" charset="0"/>
                <a:cs typeface="Open Sans" panose="020B0606030504020204" pitchFamily="34" charset="0"/>
              </a:rPr>
              <a:t>deploy</a:t>
            </a:r>
            <a:endParaRPr lang="it-IT" sz="3200" b="1" dirty="0">
              <a:latin typeface="Open Sans" panose="020B0606030504020204" pitchFamily="34" charset="0"/>
              <a:ea typeface="Open Sans" panose="020B0606030504020204" pitchFamily="34" charset="0"/>
              <a:cs typeface="Open Sans" panose="020B0606030504020204" pitchFamily="34" charset="0"/>
            </a:endParaRPr>
          </a:p>
        </p:txBody>
      </p:sp>
      <p:pic>
        <p:nvPicPr>
          <p:cNvPr id="4098" name="Picture 2" descr="ubriaco - Serial Minds - Serie tv, telefilm, episodi">
            <a:extLst>
              <a:ext uri="{FF2B5EF4-FFF2-40B4-BE49-F238E27FC236}">
                <a16:creationId xmlns:a16="http://schemas.microsoft.com/office/drawing/2014/main" id="{2590B306-E68A-538B-FE79-51EC6F2489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5837" y="1576328"/>
            <a:ext cx="7362706" cy="41378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06879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sp>
        <p:nvSpPr>
          <p:cNvPr id="2" name="Titolo 5">
            <a:extLst>
              <a:ext uri="{FF2B5EF4-FFF2-40B4-BE49-F238E27FC236}">
                <a16:creationId xmlns:a16="http://schemas.microsoft.com/office/drawing/2014/main" id="{6C222E50-6BA7-55FF-4E3B-AED7DCA63AEC}"/>
              </a:ext>
            </a:extLst>
          </p:cNvPr>
          <p:cNvSpPr txBox="1">
            <a:spLocks/>
          </p:cNvSpPr>
          <p:nvPr/>
        </p:nvSpPr>
        <p:spPr>
          <a:xfrm>
            <a:off x="472875" y="778004"/>
            <a:ext cx="8198250" cy="10952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sz="3200" b="1" dirty="0" err="1">
                <a:latin typeface="Open Sans" panose="020B0606030504020204" pitchFamily="34" charset="0"/>
                <a:ea typeface="Open Sans" panose="020B0606030504020204" pitchFamily="34" charset="0"/>
                <a:cs typeface="Open Sans" panose="020B0606030504020204" pitchFamily="34" charset="0"/>
              </a:rPr>
              <a:t>Kubernetes</a:t>
            </a:r>
            <a:r>
              <a:rPr lang="it-IT" sz="3200" b="1" dirty="0">
                <a:latin typeface="Open Sans" panose="020B0606030504020204" pitchFamily="34" charset="0"/>
                <a:ea typeface="Open Sans" panose="020B0606030504020204" pitchFamily="34" charset="0"/>
                <a:cs typeface="Open Sans" panose="020B0606030504020204" pitchFamily="34" charset="0"/>
              </a:rPr>
              <a:t>: Worth </a:t>
            </a:r>
            <a:r>
              <a:rPr lang="it-IT" sz="3200" b="1" dirty="0" err="1">
                <a:latin typeface="Open Sans" panose="020B0606030504020204" pitchFamily="34" charset="0"/>
                <a:ea typeface="Open Sans" panose="020B0606030504020204" pitchFamily="34" charset="0"/>
                <a:cs typeface="Open Sans" panose="020B0606030504020204" pitchFamily="34" charset="0"/>
              </a:rPr>
              <a:t>it</a:t>
            </a:r>
            <a:r>
              <a:rPr lang="it-IT" sz="3200" b="1" dirty="0">
                <a:latin typeface="Open Sans" panose="020B0606030504020204" pitchFamily="34" charset="0"/>
                <a:ea typeface="Open Sans" panose="020B0606030504020204" pitchFamily="34" charset="0"/>
                <a:cs typeface="Open Sans" panose="020B0606030504020204" pitchFamily="34" charset="0"/>
              </a:rPr>
              <a:t>?</a:t>
            </a:r>
          </a:p>
        </p:txBody>
      </p:sp>
      <p:pic>
        <p:nvPicPr>
          <p:cNvPr id="4" name="Picture 3">
            <a:extLst>
              <a:ext uri="{FF2B5EF4-FFF2-40B4-BE49-F238E27FC236}">
                <a16:creationId xmlns:a16="http://schemas.microsoft.com/office/drawing/2014/main" id="{56AEA218-69A1-9D69-F8AC-F96A5B79A52F}"/>
              </a:ext>
            </a:extLst>
          </p:cNvPr>
          <p:cNvPicPr>
            <a:picLocks noChangeAspect="1"/>
          </p:cNvPicPr>
          <p:nvPr/>
        </p:nvPicPr>
        <p:blipFill>
          <a:blip r:embed="rId3"/>
          <a:stretch>
            <a:fillRect/>
          </a:stretch>
        </p:blipFill>
        <p:spPr>
          <a:xfrm>
            <a:off x="369443" y="2560703"/>
            <a:ext cx="8405114" cy="1736594"/>
          </a:xfrm>
          <a:prstGeom prst="rect">
            <a:avLst/>
          </a:prstGeom>
        </p:spPr>
      </p:pic>
    </p:spTree>
    <p:extLst>
      <p:ext uri="{BB962C8B-B14F-4D97-AF65-F5344CB8AC3E}">
        <p14:creationId xmlns:p14="http://schemas.microsoft.com/office/powerpoint/2010/main" val="21953774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pic>
        <p:nvPicPr>
          <p:cNvPr id="6146" name="Picture 2">
            <a:extLst>
              <a:ext uri="{FF2B5EF4-FFF2-40B4-BE49-F238E27FC236}">
                <a16:creationId xmlns:a16="http://schemas.microsoft.com/office/drawing/2014/main" id="{BAD17FBA-A885-1A59-A2E2-633D5CEEB3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315268" cy="5878638"/>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2" descr="Kubernetes - Wikipedia">
            <a:extLst>
              <a:ext uri="{FF2B5EF4-FFF2-40B4-BE49-F238E27FC236}">
                <a16:creationId xmlns:a16="http://schemas.microsoft.com/office/drawing/2014/main" id="{86E5A45F-A6BA-BF8C-0FF7-F0A7444A59D9}"/>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T"/>
          </a:p>
        </p:txBody>
      </p:sp>
      <p:pic>
        <p:nvPicPr>
          <p:cNvPr id="9" name="Picture 8" descr="A practical introduction to Docker containers | Red Hat Developer">
            <a:extLst>
              <a:ext uri="{FF2B5EF4-FFF2-40B4-BE49-F238E27FC236}">
                <a16:creationId xmlns:a16="http://schemas.microsoft.com/office/drawing/2014/main" id="{22E4D1AF-316D-90BF-ADF4-C9D2E2D8F90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67280" y="215693"/>
            <a:ext cx="1158240" cy="95799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Integrating Invicti Enterprise with GitHub Actions | Invicti">
            <a:extLst>
              <a:ext uri="{FF2B5EF4-FFF2-40B4-BE49-F238E27FC236}">
                <a16:creationId xmlns:a16="http://schemas.microsoft.com/office/drawing/2014/main" id="{C543A24B-E197-4C1B-2200-B0D84867F1E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15360" y="127307"/>
            <a:ext cx="2113280" cy="1081222"/>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What is a container registry?. Container registries are repositories… | by  Future Techno India | Medium">
            <a:extLst>
              <a:ext uri="{FF2B5EF4-FFF2-40B4-BE49-F238E27FC236}">
                <a16:creationId xmlns:a16="http://schemas.microsoft.com/office/drawing/2014/main" id="{A06CCF45-EA90-1004-5235-FE43CCACCEF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97317" y="308497"/>
            <a:ext cx="1471206" cy="7723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36137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pic>
        <p:nvPicPr>
          <p:cNvPr id="6146" name="Picture 2">
            <a:extLst>
              <a:ext uri="{FF2B5EF4-FFF2-40B4-BE49-F238E27FC236}">
                <a16:creationId xmlns:a16="http://schemas.microsoft.com/office/drawing/2014/main" id="{BAD17FBA-A885-1A59-A2E2-633D5CEEB3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315268" cy="5878638"/>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4" descr="A practical introduction to Docker containers | Red Hat Developer">
            <a:extLst>
              <a:ext uri="{FF2B5EF4-FFF2-40B4-BE49-F238E27FC236}">
                <a16:creationId xmlns:a16="http://schemas.microsoft.com/office/drawing/2014/main" id="{65DC40D8-FD7D-673E-D47C-0F710D51031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85231" y="4035853"/>
            <a:ext cx="1158240" cy="957993"/>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2" descr="Kubernetes - Wikipedia">
            <a:extLst>
              <a:ext uri="{FF2B5EF4-FFF2-40B4-BE49-F238E27FC236}">
                <a16:creationId xmlns:a16="http://schemas.microsoft.com/office/drawing/2014/main" id="{86E5A45F-A6BA-BF8C-0FF7-F0A7444A59D9}"/>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T"/>
          </a:p>
        </p:txBody>
      </p:sp>
      <p:pic>
        <p:nvPicPr>
          <p:cNvPr id="6" name="Picture 2" descr="Integrating Invicti Enterprise with GitHub Actions | Invicti">
            <a:extLst>
              <a:ext uri="{FF2B5EF4-FFF2-40B4-BE49-F238E27FC236}">
                <a16:creationId xmlns:a16="http://schemas.microsoft.com/office/drawing/2014/main" id="{AA8F259B-1473-6B19-63D3-241C2CBFA4E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33311" y="3947467"/>
            <a:ext cx="2113280" cy="108122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What is a container registry?. Container registries are repositories… | by  Future Techno India | Medium">
            <a:extLst>
              <a:ext uri="{FF2B5EF4-FFF2-40B4-BE49-F238E27FC236}">
                <a16:creationId xmlns:a16="http://schemas.microsoft.com/office/drawing/2014/main" id="{8C704033-F36E-1C7F-4DFD-F4EF2E0A7B5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15268" y="4128657"/>
            <a:ext cx="1471206" cy="77238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6" descr="K8s. Concludiamo con Kubernetes! - ManageEngine Blog Italia">
            <a:extLst>
              <a:ext uri="{FF2B5EF4-FFF2-40B4-BE49-F238E27FC236}">
                <a16:creationId xmlns:a16="http://schemas.microsoft.com/office/drawing/2014/main" id="{D6977C2E-AE37-24D7-12D2-A9F86B5F34E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412791" y="4961172"/>
            <a:ext cx="2204720" cy="114676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A practical introduction to Docker containers | Red Hat Developer">
            <a:extLst>
              <a:ext uri="{FF2B5EF4-FFF2-40B4-BE49-F238E27FC236}">
                <a16:creationId xmlns:a16="http://schemas.microsoft.com/office/drawing/2014/main" id="{22E4D1AF-316D-90BF-ADF4-C9D2E2D8F90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67280" y="215693"/>
            <a:ext cx="1158240" cy="95799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Integrating Invicti Enterprise with GitHub Actions | Invicti">
            <a:extLst>
              <a:ext uri="{FF2B5EF4-FFF2-40B4-BE49-F238E27FC236}">
                <a16:creationId xmlns:a16="http://schemas.microsoft.com/office/drawing/2014/main" id="{C543A24B-E197-4C1B-2200-B0D84867F1E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15360" y="127307"/>
            <a:ext cx="2113280" cy="1081222"/>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What is a container registry?. Container registries are repositories… | by  Future Techno India | Medium">
            <a:extLst>
              <a:ext uri="{FF2B5EF4-FFF2-40B4-BE49-F238E27FC236}">
                <a16:creationId xmlns:a16="http://schemas.microsoft.com/office/drawing/2014/main" id="{A06CCF45-EA90-1004-5235-FE43CCACCEF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97317" y="308497"/>
            <a:ext cx="1471206" cy="7723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20719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pic>
        <p:nvPicPr>
          <p:cNvPr id="6146" name="Picture 2">
            <a:extLst>
              <a:ext uri="{FF2B5EF4-FFF2-40B4-BE49-F238E27FC236}">
                <a16:creationId xmlns:a16="http://schemas.microsoft.com/office/drawing/2014/main" id="{BAD17FBA-A885-1A59-A2E2-633D5CEEB3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315268" cy="5878638"/>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4" descr="A practical introduction to Docker containers | Red Hat Developer">
            <a:extLst>
              <a:ext uri="{FF2B5EF4-FFF2-40B4-BE49-F238E27FC236}">
                <a16:creationId xmlns:a16="http://schemas.microsoft.com/office/drawing/2014/main" id="{65DC40D8-FD7D-673E-D47C-0F710D51031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85231" y="4035853"/>
            <a:ext cx="1158240" cy="957993"/>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2" descr="Kubernetes - Wikipedia">
            <a:extLst>
              <a:ext uri="{FF2B5EF4-FFF2-40B4-BE49-F238E27FC236}">
                <a16:creationId xmlns:a16="http://schemas.microsoft.com/office/drawing/2014/main" id="{86E5A45F-A6BA-BF8C-0FF7-F0A7444A59D9}"/>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T"/>
          </a:p>
        </p:txBody>
      </p:sp>
      <p:pic>
        <p:nvPicPr>
          <p:cNvPr id="8198" name="Picture 6" descr="K8s. Concludiamo con Kubernetes! - ManageEngine Blog Italia">
            <a:extLst>
              <a:ext uri="{FF2B5EF4-FFF2-40B4-BE49-F238E27FC236}">
                <a16:creationId xmlns:a16="http://schemas.microsoft.com/office/drawing/2014/main" id="{22984083-FE2B-B9F4-E217-B0B35056F69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2791" y="4961172"/>
            <a:ext cx="2204720" cy="114676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6" descr="K8s. Concludiamo con Kubernetes! - ManageEngine Blog Italia">
            <a:extLst>
              <a:ext uri="{FF2B5EF4-FFF2-40B4-BE49-F238E27FC236}">
                <a16:creationId xmlns:a16="http://schemas.microsoft.com/office/drawing/2014/main" id="{2A3AE9CB-7CBD-0438-305E-D04129D1687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9432" r="31084" b="30446"/>
          <a:stretch/>
        </p:blipFill>
        <p:spPr bwMode="auto">
          <a:xfrm>
            <a:off x="5423774" y="5120759"/>
            <a:ext cx="870497" cy="79760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B9A8555-BD7F-C5C5-153C-D166C1622D78}"/>
              </a:ext>
            </a:extLst>
          </p:cNvPr>
          <p:cNvSpPr txBox="1"/>
          <p:nvPr/>
        </p:nvSpPr>
        <p:spPr>
          <a:xfrm>
            <a:off x="5202705" y="5972532"/>
            <a:ext cx="1479507" cy="369332"/>
          </a:xfrm>
          <a:prstGeom prst="rect">
            <a:avLst/>
          </a:prstGeom>
          <a:noFill/>
        </p:spPr>
        <p:txBody>
          <a:bodyPr wrap="square" rtlCol="0">
            <a:spAutoFit/>
          </a:bodyPr>
          <a:lstStyle/>
          <a:p>
            <a:r>
              <a:rPr lang="en-IT" dirty="0"/>
              <a:t>Deployment</a:t>
            </a:r>
          </a:p>
        </p:txBody>
      </p:sp>
      <p:pic>
        <p:nvPicPr>
          <p:cNvPr id="7" name="Picture 6" descr="K8s. Concludiamo con Kubernetes! - ManageEngine Blog Italia">
            <a:extLst>
              <a:ext uri="{FF2B5EF4-FFF2-40B4-BE49-F238E27FC236}">
                <a16:creationId xmlns:a16="http://schemas.microsoft.com/office/drawing/2014/main" id="{B8FB4538-3E94-9D6D-3D49-69C2AEB62D4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9432" r="31084" b="30446"/>
          <a:stretch/>
        </p:blipFill>
        <p:spPr bwMode="auto">
          <a:xfrm>
            <a:off x="6621013" y="4800524"/>
            <a:ext cx="870497" cy="79760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5D50C7CE-6AE4-236E-4FDF-877512F31234}"/>
              </a:ext>
            </a:extLst>
          </p:cNvPr>
          <p:cNvSpPr txBox="1"/>
          <p:nvPr/>
        </p:nvSpPr>
        <p:spPr>
          <a:xfrm>
            <a:off x="6728102" y="5677466"/>
            <a:ext cx="656318" cy="369332"/>
          </a:xfrm>
          <a:prstGeom prst="rect">
            <a:avLst/>
          </a:prstGeom>
          <a:noFill/>
        </p:spPr>
        <p:txBody>
          <a:bodyPr wrap="square" rtlCol="0">
            <a:spAutoFit/>
          </a:bodyPr>
          <a:lstStyle/>
          <a:p>
            <a:r>
              <a:rPr lang="en-IT" dirty="0"/>
              <a:t>Pods</a:t>
            </a:r>
          </a:p>
        </p:txBody>
      </p:sp>
      <p:pic>
        <p:nvPicPr>
          <p:cNvPr id="9" name="Picture 8" descr="K8s. Concludiamo con Kubernetes! - ManageEngine Blog Italia">
            <a:extLst>
              <a:ext uri="{FF2B5EF4-FFF2-40B4-BE49-F238E27FC236}">
                <a16:creationId xmlns:a16="http://schemas.microsoft.com/office/drawing/2014/main" id="{F92184DB-7091-2B17-5412-B5736968B95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9432" r="31084" b="30446"/>
          <a:stretch/>
        </p:blipFill>
        <p:spPr bwMode="auto">
          <a:xfrm>
            <a:off x="7791387" y="3874485"/>
            <a:ext cx="870497" cy="797608"/>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FC7B50C3-EF90-6DC7-1664-142F6E513688}"/>
              </a:ext>
            </a:extLst>
          </p:cNvPr>
          <p:cNvSpPr txBox="1"/>
          <p:nvPr/>
        </p:nvSpPr>
        <p:spPr>
          <a:xfrm>
            <a:off x="7898476" y="4751427"/>
            <a:ext cx="656318" cy="369332"/>
          </a:xfrm>
          <a:prstGeom prst="rect">
            <a:avLst/>
          </a:prstGeom>
          <a:noFill/>
        </p:spPr>
        <p:txBody>
          <a:bodyPr wrap="square" rtlCol="0">
            <a:spAutoFit/>
          </a:bodyPr>
          <a:lstStyle/>
          <a:p>
            <a:r>
              <a:rPr lang="en-IT" dirty="0"/>
              <a:t>Nodi</a:t>
            </a:r>
          </a:p>
        </p:txBody>
      </p:sp>
      <p:pic>
        <p:nvPicPr>
          <p:cNvPr id="11" name="Picture 10" descr="K8s. Concludiamo con Kubernetes! - ManageEngine Blog Italia">
            <a:extLst>
              <a:ext uri="{FF2B5EF4-FFF2-40B4-BE49-F238E27FC236}">
                <a16:creationId xmlns:a16="http://schemas.microsoft.com/office/drawing/2014/main" id="{3F52E4E3-D519-EDDD-B526-976E3A609DE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9432" r="31084" b="30446"/>
          <a:stretch/>
        </p:blipFill>
        <p:spPr bwMode="auto">
          <a:xfrm>
            <a:off x="2887849" y="5159596"/>
            <a:ext cx="870497" cy="797608"/>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76F427FF-9B11-284F-815C-54FF43BB9BBD}"/>
              </a:ext>
            </a:extLst>
          </p:cNvPr>
          <p:cNvSpPr txBox="1"/>
          <p:nvPr/>
        </p:nvSpPr>
        <p:spPr>
          <a:xfrm>
            <a:off x="2515173" y="6007066"/>
            <a:ext cx="1521729" cy="369332"/>
          </a:xfrm>
          <a:prstGeom prst="rect">
            <a:avLst/>
          </a:prstGeom>
          <a:noFill/>
        </p:spPr>
        <p:txBody>
          <a:bodyPr wrap="square" rtlCol="0">
            <a:spAutoFit/>
          </a:bodyPr>
          <a:lstStyle/>
          <a:p>
            <a:r>
              <a:rPr lang="en-IT" dirty="0"/>
              <a:t>LoadBalancer</a:t>
            </a:r>
          </a:p>
        </p:txBody>
      </p:sp>
      <p:pic>
        <p:nvPicPr>
          <p:cNvPr id="13" name="Picture 2" descr="Integrating Invicti Enterprise with GitHub Actions | Invicti">
            <a:extLst>
              <a:ext uri="{FF2B5EF4-FFF2-40B4-BE49-F238E27FC236}">
                <a16:creationId xmlns:a16="http://schemas.microsoft.com/office/drawing/2014/main" id="{0F06A7AC-F681-BB45-0A78-BFC9068F18E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33311" y="3947467"/>
            <a:ext cx="2113280" cy="1081222"/>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What is a container registry?. Container registries are repositories… | by  Future Techno India | Medium">
            <a:extLst>
              <a:ext uri="{FF2B5EF4-FFF2-40B4-BE49-F238E27FC236}">
                <a16:creationId xmlns:a16="http://schemas.microsoft.com/office/drawing/2014/main" id="{59984F9B-BF14-05D0-B9BB-795574F2358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315268" y="4128657"/>
            <a:ext cx="1471206" cy="77238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A practical introduction to Docker containers | Red Hat Developer">
            <a:extLst>
              <a:ext uri="{FF2B5EF4-FFF2-40B4-BE49-F238E27FC236}">
                <a16:creationId xmlns:a16="http://schemas.microsoft.com/office/drawing/2014/main" id="{759D285B-44F9-47D7-CBB5-B2B7038788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67280" y="215693"/>
            <a:ext cx="1158240" cy="95799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Integrating Invicti Enterprise with GitHub Actions | Invicti">
            <a:extLst>
              <a:ext uri="{FF2B5EF4-FFF2-40B4-BE49-F238E27FC236}">
                <a16:creationId xmlns:a16="http://schemas.microsoft.com/office/drawing/2014/main" id="{135106EA-DF5C-0FED-1C91-0EBC276E2E2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15360" y="127307"/>
            <a:ext cx="2113280" cy="1081222"/>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What is a container registry?. Container registries are repositories… | by  Future Techno India | Medium">
            <a:extLst>
              <a:ext uri="{FF2B5EF4-FFF2-40B4-BE49-F238E27FC236}">
                <a16:creationId xmlns:a16="http://schemas.microsoft.com/office/drawing/2014/main" id="{37ED0AD2-685C-FA59-DDF9-A7807B14545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197317" y="308497"/>
            <a:ext cx="1471206" cy="7723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40369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pic>
        <p:nvPicPr>
          <p:cNvPr id="6146" name="Picture 2">
            <a:extLst>
              <a:ext uri="{FF2B5EF4-FFF2-40B4-BE49-F238E27FC236}">
                <a16:creationId xmlns:a16="http://schemas.microsoft.com/office/drawing/2014/main" id="{BAD17FBA-A885-1A59-A2E2-633D5CEEB3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315268" cy="5878638"/>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4" descr="A practical introduction to Docker containers | Red Hat Developer">
            <a:extLst>
              <a:ext uri="{FF2B5EF4-FFF2-40B4-BE49-F238E27FC236}">
                <a16:creationId xmlns:a16="http://schemas.microsoft.com/office/drawing/2014/main" id="{65DC40D8-FD7D-673E-D47C-0F710D51031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85231" y="4035853"/>
            <a:ext cx="1158240" cy="957993"/>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2" descr="Kubernetes - Wikipedia">
            <a:extLst>
              <a:ext uri="{FF2B5EF4-FFF2-40B4-BE49-F238E27FC236}">
                <a16:creationId xmlns:a16="http://schemas.microsoft.com/office/drawing/2014/main" id="{86E5A45F-A6BA-BF8C-0FF7-F0A7444A59D9}"/>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T"/>
          </a:p>
        </p:txBody>
      </p:sp>
      <p:pic>
        <p:nvPicPr>
          <p:cNvPr id="8198" name="Picture 6" descr="K8s. Concludiamo con Kubernetes! - ManageEngine Blog Italia">
            <a:extLst>
              <a:ext uri="{FF2B5EF4-FFF2-40B4-BE49-F238E27FC236}">
                <a16:creationId xmlns:a16="http://schemas.microsoft.com/office/drawing/2014/main" id="{22984083-FE2B-B9F4-E217-B0B35056F69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2791" y="4961172"/>
            <a:ext cx="2204720" cy="114676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6" descr="K8s. Concludiamo con Kubernetes! - ManageEngine Blog Italia">
            <a:extLst>
              <a:ext uri="{FF2B5EF4-FFF2-40B4-BE49-F238E27FC236}">
                <a16:creationId xmlns:a16="http://schemas.microsoft.com/office/drawing/2014/main" id="{2A3AE9CB-7CBD-0438-305E-D04129D1687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9432" r="31084" b="30446"/>
          <a:stretch/>
        </p:blipFill>
        <p:spPr bwMode="auto">
          <a:xfrm>
            <a:off x="5423774" y="5120759"/>
            <a:ext cx="870497" cy="79760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B9A8555-BD7F-C5C5-153C-D166C1622D78}"/>
              </a:ext>
            </a:extLst>
          </p:cNvPr>
          <p:cNvSpPr txBox="1"/>
          <p:nvPr/>
        </p:nvSpPr>
        <p:spPr>
          <a:xfrm>
            <a:off x="5202705" y="5972532"/>
            <a:ext cx="1479507" cy="369332"/>
          </a:xfrm>
          <a:prstGeom prst="rect">
            <a:avLst/>
          </a:prstGeom>
          <a:noFill/>
        </p:spPr>
        <p:txBody>
          <a:bodyPr wrap="square" rtlCol="0">
            <a:spAutoFit/>
          </a:bodyPr>
          <a:lstStyle/>
          <a:p>
            <a:r>
              <a:rPr lang="en-IT" dirty="0"/>
              <a:t>Deployment</a:t>
            </a:r>
          </a:p>
        </p:txBody>
      </p:sp>
      <p:pic>
        <p:nvPicPr>
          <p:cNvPr id="7" name="Picture 6" descr="K8s. Concludiamo con Kubernetes! - ManageEngine Blog Italia">
            <a:extLst>
              <a:ext uri="{FF2B5EF4-FFF2-40B4-BE49-F238E27FC236}">
                <a16:creationId xmlns:a16="http://schemas.microsoft.com/office/drawing/2014/main" id="{B8FB4538-3E94-9D6D-3D49-69C2AEB62D4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9432" r="31084" b="30446"/>
          <a:stretch/>
        </p:blipFill>
        <p:spPr bwMode="auto">
          <a:xfrm>
            <a:off x="6621013" y="4800524"/>
            <a:ext cx="870497" cy="79760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5D50C7CE-6AE4-236E-4FDF-877512F31234}"/>
              </a:ext>
            </a:extLst>
          </p:cNvPr>
          <p:cNvSpPr txBox="1"/>
          <p:nvPr/>
        </p:nvSpPr>
        <p:spPr>
          <a:xfrm>
            <a:off x="6728102" y="5677466"/>
            <a:ext cx="656318" cy="369332"/>
          </a:xfrm>
          <a:prstGeom prst="rect">
            <a:avLst/>
          </a:prstGeom>
          <a:noFill/>
        </p:spPr>
        <p:txBody>
          <a:bodyPr wrap="square" rtlCol="0">
            <a:spAutoFit/>
          </a:bodyPr>
          <a:lstStyle/>
          <a:p>
            <a:r>
              <a:rPr lang="en-IT" dirty="0"/>
              <a:t>Pods</a:t>
            </a:r>
          </a:p>
        </p:txBody>
      </p:sp>
      <p:pic>
        <p:nvPicPr>
          <p:cNvPr id="9" name="Picture 8" descr="K8s. Concludiamo con Kubernetes! - ManageEngine Blog Italia">
            <a:extLst>
              <a:ext uri="{FF2B5EF4-FFF2-40B4-BE49-F238E27FC236}">
                <a16:creationId xmlns:a16="http://schemas.microsoft.com/office/drawing/2014/main" id="{F92184DB-7091-2B17-5412-B5736968B95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9432" r="31084" b="30446"/>
          <a:stretch/>
        </p:blipFill>
        <p:spPr bwMode="auto">
          <a:xfrm>
            <a:off x="7791387" y="3874485"/>
            <a:ext cx="870497" cy="797608"/>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FC7B50C3-EF90-6DC7-1664-142F6E513688}"/>
              </a:ext>
            </a:extLst>
          </p:cNvPr>
          <p:cNvSpPr txBox="1"/>
          <p:nvPr/>
        </p:nvSpPr>
        <p:spPr>
          <a:xfrm>
            <a:off x="7898476" y="4751427"/>
            <a:ext cx="656318" cy="369332"/>
          </a:xfrm>
          <a:prstGeom prst="rect">
            <a:avLst/>
          </a:prstGeom>
          <a:noFill/>
        </p:spPr>
        <p:txBody>
          <a:bodyPr wrap="square" rtlCol="0">
            <a:spAutoFit/>
          </a:bodyPr>
          <a:lstStyle/>
          <a:p>
            <a:r>
              <a:rPr lang="en-IT" dirty="0"/>
              <a:t>Nodi</a:t>
            </a:r>
          </a:p>
        </p:txBody>
      </p:sp>
      <p:pic>
        <p:nvPicPr>
          <p:cNvPr id="11" name="Picture 10" descr="K8s. Concludiamo con Kubernetes! - ManageEngine Blog Italia">
            <a:extLst>
              <a:ext uri="{FF2B5EF4-FFF2-40B4-BE49-F238E27FC236}">
                <a16:creationId xmlns:a16="http://schemas.microsoft.com/office/drawing/2014/main" id="{3F52E4E3-D519-EDDD-B526-976E3A609DE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9432" r="31084" b="30446"/>
          <a:stretch/>
        </p:blipFill>
        <p:spPr bwMode="auto">
          <a:xfrm>
            <a:off x="2887849" y="5159596"/>
            <a:ext cx="870497" cy="797608"/>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76F427FF-9B11-284F-815C-54FF43BB9BBD}"/>
              </a:ext>
            </a:extLst>
          </p:cNvPr>
          <p:cNvSpPr txBox="1"/>
          <p:nvPr/>
        </p:nvSpPr>
        <p:spPr>
          <a:xfrm>
            <a:off x="2515173" y="6007066"/>
            <a:ext cx="1521729" cy="369332"/>
          </a:xfrm>
          <a:prstGeom prst="rect">
            <a:avLst/>
          </a:prstGeom>
          <a:noFill/>
        </p:spPr>
        <p:txBody>
          <a:bodyPr wrap="square" rtlCol="0">
            <a:spAutoFit/>
          </a:bodyPr>
          <a:lstStyle/>
          <a:p>
            <a:r>
              <a:rPr lang="en-IT" dirty="0"/>
              <a:t>LoadBalancer</a:t>
            </a:r>
          </a:p>
        </p:txBody>
      </p:sp>
      <p:pic>
        <p:nvPicPr>
          <p:cNvPr id="13" name="Picture 2" descr="Integrating Invicti Enterprise with GitHub Actions | Invicti">
            <a:extLst>
              <a:ext uri="{FF2B5EF4-FFF2-40B4-BE49-F238E27FC236}">
                <a16:creationId xmlns:a16="http://schemas.microsoft.com/office/drawing/2014/main" id="{0F06A7AC-F681-BB45-0A78-BFC9068F18E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33311" y="3947467"/>
            <a:ext cx="2113280" cy="1081222"/>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What is a container registry?. Container registries are repositories… | by  Future Techno India | Medium">
            <a:extLst>
              <a:ext uri="{FF2B5EF4-FFF2-40B4-BE49-F238E27FC236}">
                <a16:creationId xmlns:a16="http://schemas.microsoft.com/office/drawing/2014/main" id="{59984F9B-BF14-05D0-B9BB-795574F2358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315268" y="4128657"/>
            <a:ext cx="1471206" cy="77238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A practical introduction to Docker containers | Red Hat Developer">
            <a:extLst>
              <a:ext uri="{FF2B5EF4-FFF2-40B4-BE49-F238E27FC236}">
                <a16:creationId xmlns:a16="http://schemas.microsoft.com/office/drawing/2014/main" id="{759D285B-44F9-47D7-CBB5-B2B7038788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67280" y="215693"/>
            <a:ext cx="1158240" cy="95799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Integrating Invicti Enterprise with GitHub Actions | Invicti">
            <a:extLst>
              <a:ext uri="{FF2B5EF4-FFF2-40B4-BE49-F238E27FC236}">
                <a16:creationId xmlns:a16="http://schemas.microsoft.com/office/drawing/2014/main" id="{135106EA-DF5C-0FED-1C91-0EBC276E2E2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15360" y="127307"/>
            <a:ext cx="2113280" cy="1081222"/>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What is a container registry?. Container registries are repositories… | by  Future Techno India | Medium">
            <a:extLst>
              <a:ext uri="{FF2B5EF4-FFF2-40B4-BE49-F238E27FC236}">
                <a16:creationId xmlns:a16="http://schemas.microsoft.com/office/drawing/2014/main" id="{37ED0AD2-685C-FA59-DDF9-A7807B14545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197317" y="308497"/>
            <a:ext cx="1471206" cy="772383"/>
          </a:xfrm>
          <a:prstGeom prst="rect">
            <a:avLst/>
          </a:prstGeom>
          <a:noFill/>
          <a:extLst>
            <a:ext uri="{909E8E84-426E-40DD-AFC4-6F175D3DCCD1}">
              <a14:hiddenFill xmlns:a14="http://schemas.microsoft.com/office/drawing/2010/main">
                <a:solidFill>
                  <a:srgbClr val="FFFFFF"/>
                </a:solidFill>
              </a14:hiddenFill>
            </a:ext>
          </a:extLst>
        </p:spPr>
      </p:pic>
      <p:pic>
        <p:nvPicPr>
          <p:cNvPr id="15362" name="Picture 2" descr="Cluster Autoscaler and Horizontal Pod Autoscaler for on-premise Kubernetes  Clusters | by Jonathan Chin | Medium">
            <a:extLst>
              <a:ext uri="{FF2B5EF4-FFF2-40B4-BE49-F238E27FC236}">
                <a16:creationId xmlns:a16="http://schemas.microsoft.com/office/drawing/2014/main" id="{0CB0B24E-2211-6A97-9C9F-184B75E0852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491510" y="4487944"/>
            <a:ext cx="1264961" cy="1267602"/>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22B17F8F-6A96-D8A6-8115-39437A0ED939}"/>
              </a:ext>
            </a:extLst>
          </p:cNvPr>
          <p:cNvSpPr txBox="1"/>
          <p:nvPr/>
        </p:nvSpPr>
        <p:spPr>
          <a:xfrm>
            <a:off x="7491510" y="5792626"/>
            <a:ext cx="1268937" cy="369332"/>
          </a:xfrm>
          <a:prstGeom prst="rect">
            <a:avLst/>
          </a:prstGeom>
          <a:noFill/>
        </p:spPr>
        <p:txBody>
          <a:bodyPr wrap="none" rtlCol="0">
            <a:spAutoFit/>
          </a:bodyPr>
          <a:lstStyle/>
          <a:p>
            <a:r>
              <a:rPr lang="en-IT" dirty="0"/>
              <a:t>Autoscaling</a:t>
            </a:r>
          </a:p>
        </p:txBody>
      </p:sp>
    </p:spTree>
    <p:extLst>
      <p:ext uri="{BB962C8B-B14F-4D97-AF65-F5344CB8AC3E}">
        <p14:creationId xmlns:p14="http://schemas.microsoft.com/office/powerpoint/2010/main" val="39354454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pic>
        <p:nvPicPr>
          <p:cNvPr id="6146" name="Picture 2">
            <a:extLst>
              <a:ext uri="{FF2B5EF4-FFF2-40B4-BE49-F238E27FC236}">
                <a16:creationId xmlns:a16="http://schemas.microsoft.com/office/drawing/2014/main" id="{BAD17FBA-A885-1A59-A2E2-633D5CEEB3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315268" cy="5878638"/>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2" descr="Kubernetes - Wikipedia">
            <a:extLst>
              <a:ext uri="{FF2B5EF4-FFF2-40B4-BE49-F238E27FC236}">
                <a16:creationId xmlns:a16="http://schemas.microsoft.com/office/drawing/2014/main" id="{86E5A45F-A6BA-BF8C-0FF7-F0A7444A59D9}"/>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T"/>
          </a:p>
        </p:txBody>
      </p:sp>
      <p:pic>
        <p:nvPicPr>
          <p:cNvPr id="15" name="Picture 14" descr="A practical introduction to Docker containers | Red Hat Developer">
            <a:extLst>
              <a:ext uri="{FF2B5EF4-FFF2-40B4-BE49-F238E27FC236}">
                <a16:creationId xmlns:a16="http://schemas.microsoft.com/office/drawing/2014/main" id="{759D285B-44F9-47D7-CBB5-B2B7038788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67280" y="215693"/>
            <a:ext cx="1158240" cy="95799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Integrating Invicti Enterprise with GitHub Actions | Invicti">
            <a:extLst>
              <a:ext uri="{FF2B5EF4-FFF2-40B4-BE49-F238E27FC236}">
                <a16:creationId xmlns:a16="http://schemas.microsoft.com/office/drawing/2014/main" id="{135106EA-DF5C-0FED-1C91-0EBC276E2E2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15360" y="127307"/>
            <a:ext cx="2113280" cy="1081222"/>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What is a container registry?. Container registries are repositories… | by  Future Techno India | Medium">
            <a:extLst>
              <a:ext uri="{FF2B5EF4-FFF2-40B4-BE49-F238E27FC236}">
                <a16:creationId xmlns:a16="http://schemas.microsoft.com/office/drawing/2014/main" id="{37ED0AD2-685C-FA59-DDF9-A7807B14545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97317" y="308497"/>
            <a:ext cx="1471206" cy="772383"/>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CF6A7BF4-1543-C42C-1C8F-09DAE6EECE47}"/>
              </a:ext>
            </a:extLst>
          </p:cNvPr>
          <p:cNvSpPr txBox="1"/>
          <p:nvPr/>
        </p:nvSpPr>
        <p:spPr>
          <a:xfrm rot="822248">
            <a:off x="2327602" y="4822909"/>
            <a:ext cx="3122458" cy="369332"/>
          </a:xfrm>
          <a:prstGeom prst="rect">
            <a:avLst/>
          </a:prstGeom>
          <a:noFill/>
        </p:spPr>
        <p:txBody>
          <a:bodyPr wrap="none" rtlCol="0">
            <a:spAutoFit/>
          </a:bodyPr>
          <a:lstStyle/>
          <a:p>
            <a:r>
              <a:rPr lang="en-IT" dirty="0"/>
              <a:t>Ok ma quanti nodi mi servono?</a:t>
            </a:r>
          </a:p>
        </p:txBody>
      </p:sp>
    </p:spTree>
    <p:extLst>
      <p:ext uri="{BB962C8B-B14F-4D97-AF65-F5344CB8AC3E}">
        <p14:creationId xmlns:p14="http://schemas.microsoft.com/office/powerpoint/2010/main" val="24654063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pic>
        <p:nvPicPr>
          <p:cNvPr id="6146" name="Picture 2">
            <a:extLst>
              <a:ext uri="{FF2B5EF4-FFF2-40B4-BE49-F238E27FC236}">
                <a16:creationId xmlns:a16="http://schemas.microsoft.com/office/drawing/2014/main" id="{BAD17FBA-A885-1A59-A2E2-633D5CEEB3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315268" cy="5878638"/>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2" descr="Kubernetes - Wikipedia">
            <a:extLst>
              <a:ext uri="{FF2B5EF4-FFF2-40B4-BE49-F238E27FC236}">
                <a16:creationId xmlns:a16="http://schemas.microsoft.com/office/drawing/2014/main" id="{86E5A45F-A6BA-BF8C-0FF7-F0A7444A59D9}"/>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T"/>
          </a:p>
        </p:txBody>
      </p:sp>
      <p:pic>
        <p:nvPicPr>
          <p:cNvPr id="15" name="Picture 14" descr="A practical introduction to Docker containers | Red Hat Developer">
            <a:extLst>
              <a:ext uri="{FF2B5EF4-FFF2-40B4-BE49-F238E27FC236}">
                <a16:creationId xmlns:a16="http://schemas.microsoft.com/office/drawing/2014/main" id="{759D285B-44F9-47D7-CBB5-B2B7038788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67280" y="215693"/>
            <a:ext cx="1158240" cy="95799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Integrating Invicti Enterprise with GitHub Actions | Invicti">
            <a:extLst>
              <a:ext uri="{FF2B5EF4-FFF2-40B4-BE49-F238E27FC236}">
                <a16:creationId xmlns:a16="http://schemas.microsoft.com/office/drawing/2014/main" id="{135106EA-DF5C-0FED-1C91-0EBC276E2E2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15360" y="127307"/>
            <a:ext cx="2113280" cy="1081222"/>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What is a container registry?. Container registries are repositories… | by  Future Techno India | Medium">
            <a:extLst>
              <a:ext uri="{FF2B5EF4-FFF2-40B4-BE49-F238E27FC236}">
                <a16:creationId xmlns:a16="http://schemas.microsoft.com/office/drawing/2014/main" id="{37ED0AD2-685C-FA59-DDF9-A7807B14545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97317" y="308497"/>
            <a:ext cx="1471206" cy="772383"/>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CF6A7BF4-1543-C42C-1C8F-09DAE6EECE47}"/>
              </a:ext>
            </a:extLst>
          </p:cNvPr>
          <p:cNvSpPr txBox="1"/>
          <p:nvPr/>
        </p:nvSpPr>
        <p:spPr>
          <a:xfrm rot="822248">
            <a:off x="2327602" y="4822909"/>
            <a:ext cx="3122458" cy="369332"/>
          </a:xfrm>
          <a:prstGeom prst="rect">
            <a:avLst/>
          </a:prstGeom>
          <a:noFill/>
        </p:spPr>
        <p:txBody>
          <a:bodyPr wrap="none" rtlCol="0">
            <a:spAutoFit/>
          </a:bodyPr>
          <a:lstStyle/>
          <a:p>
            <a:r>
              <a:rPr lang="en-IT" dirty="0"/>
              <a:t>Ok ma quanti nodi mi servono?</a:t>
            </a:r>
          </a:p>
        </p:txBody>
      </p:sp>
      <p:sp>
        <p:nvSpPr>
          <p:cNvPr id="23" name="TextBox 22">
            <a:extLst>
              <a:ext uri="{FF2B5EF4-FFF2-40B4-BE49-F238E27FC236}">
                <a16:creationId xmlns:a16="http://schemas.microsoft.com/office/drawing/2014/main" id="{55C366EC-AF34-6E3E-A3B7-A4552EE9FAEC}"/>
              </a:ext>
            </a:extLst>
          </p:cNvPr>
          <p:cNvSpPr txBox="1"/>
          <p:nvPr/>
        </p:nvSpPr>
        <p:spPr>
          <a:xfrm rot="1406264">
            <a:off x="5726922" y="5372186"/>
            <a:ext cx="2608150" cy="369332"/>
          </a:xfrm>
          <a:prstGeom prst="rect">
            <a:avLst/>
          </a:prstGeom>
          <a:noFill/>
        </p:spPr>
        <p:txBody>
          <a:bodyPr wrap="none" rtlCol="0">
            <a:spAutoFit/>
          </a:bodyPr>
          <a:lstStyle/>
          <a:p>
            <a:r>
              <a:rPr lang="en-IT" dirty="0"/>
              <a:t>Ma la security sul cluster?</a:t>
            </a:r>
          </a:p>
        </p:txBody>
      </p:sp>
    </p:spTree>
    <p:extLst>
      <p:ext uri="{BB962C8B-B14F-4D97-AF65-F5344CB8AC3E}">
        <p14:creationId xmlns:p14="http://schemas.microsoft.com/office/powerpoint/2010/main" val="30163422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pic>
        <p:nvPicPr>
          <p:cNvPr id="6146" name="Picture 2">
            <a:extLst>
              <a:ext uri="{FF2B5EF4-FFF2-40B4-BE49-F238E27FC236}">
                <a16:creationId xmlns:a16="http://schemas.microsoft.com/office/drawing/2014/main" id="{BAD17FBA-A885-1A59-A2E2-633D5CEEB3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315268" cy="5878638"/>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2" descr="Kubernetes - Wikipedia">
            <a:extLst>
              <a:ext uri="{FF2B5EF4-FFF2-40B4-BE49-F238E27FC236}">
                <a16:creationId xmlns:a16="http://schemas.microsoft.com/office/drawing/2014/main" id="{86E5A45F-A6BA-BF8C-0FF7-F0A7444A59D9}"/>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T"/>
          </a:p>
        </p:txBody>
      </p:sp>
      <p:pic>
        <p:nvPicPr>
          <p:cNvPr id="15" name="Picture 14" descr="A practical introduction to Docker containers | Red Hat Developer">
            <a:extLst>
              <a:ext uri="{FF2B5EF4-FFF2-40B4-BE49-F238E27FC236}">
                <a16:creationId xmlns:a16="http://schemas.microsoft.com/office/drawing/2014/main" id="{759D285B-44F9-47D7-CBB5-B2B7038788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67280" y="215693"/>
            <a:ext cx="1158240" cy="95799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Integrating Invicti Enterprise with GitHub Actions | Invicti">
            <a:extLst>
              <a:ext uri="{FF2B5EF4-FFF2-40B4-BE49-F238E27FC236}">
                <a16:creationId xmlns:a16="http://schemas.microsoft.com/office/drawing/2014/main" id="{135106EA-DF5C-0FED-1C91-0EBC276E2E2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15360" y="127307"/>
            <a:ext cx="2113280" cy="1081222"/>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What is a container registry?. Container registries are repositories… | by  Future Techno India | Medium">
            <a:extLst>
              <a:ext uri="{FF2B5EF4-FFF2-40B4-BE49-F238E27FC236}">
                <a16:creationId xmlns:a16="http://schemas.microsoft.com/office/drawing/2014/main" id="{37ED0AD2-685C-FA59-DDF9-A7807B14545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97317" y="308497"/>
            <a:ext cx="1471206" cy="772383"/>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CF6A7BF4-1543-C42C-1C8F-09DAE6EECE47}"/>
              </a:ext>
            </a:extLst>
          </p:cNvPr>
          <p:cNvSpPr txBox="1"/>
          <p:nvPr/>
        </p:nvSpPr>
        <p:spPr>
          <a:xfrm rot="822248">
            <a:off x="2327602" y="4822909"/>
            <a:ext cx="3122458" cy="369332"/>
          </a:xfrm>
          <a:prstGeom prst="rect">
            <a:avLst/>
          </a:prstGeom>
          <a:noFill/>
        </p:spPr>
        <p:txBody>
          <a:bodyPr wrap="none" rtlCol="0">
            <a:spAutoFit/>
          </a:bodyPr>
          <a:lstStyle/>
          <a:p>
            <a:r>
              <a:rPr lang="en-IT" dirty="0"/>
              <a:t>Ok ma quanti nodi mi servono?</a:t>
            </a:r>
          </a:p>
        </p:txBody>
      </p:sp>
      <p:sp>
        <p:nvSpPr>
          <p:cNvPr id="22" name="TextBox 21">
            <a:extLst>
              <a:ext uri="{FF2B5EF4-FFF2-40B4-BE49-F238E27FC236}">
                <a16:creationId xmlns:a16="http://schemas.microsoft.com/office/drawing/2014/main" id="{8743A701-63BA-459F-6249-77B2AACB0887}"/>
              </a:ext>
            </a:extLst>
          </p:cNvPr>
          <p:cNvSpPr txBox="1"/>
          <p:nvPr/>
        </p:nvSpPr>
        <p:spPr>
          <a:xfrm rot="20927638">
            <a:off x="2366964" y="5498872"/>
            <a:ext cx="3797899" cy="369332"/>
          </a:xfrm>
          <a:prstGeom prst="rect">
            <a:avLst/>
          </a:prstGeom>
          <a:noFill/>
        </p:spPr>
        <p:txBody>
          <a:bodyPr wrap="none" rtlCol="0">
            <a:spAutoFit/>
          </a:bodyPr>
          <a:lstStyle/>
          <a:p>
            <a:r>
              <a:rPr lang="en-IT" dirty="0"/>
              <a:t>Che cappero erano le risorse di prima?</a:t>
            </a:r>
          </a:p>
        </p:txBody>
      </p:sp>
      <p:sp>
        <p:nvSpPr>
          <p:cNvPr id="23" name="TextBox 22">
            <a:extLst>
              <a:ext uri="{FF2B5EF4-FFF2-40B4-BE49-F238E27FC236}">
                <a16:creationId xmlns:a16="http://schemas.microsoft.com/office/drawing/2014/main" id="{55C366EC-AF34-6E3E-A3B7-A4552EE9FAEC}"/>
              </a:ext>
            </a:extLst>
          </p:cNvPr>
          <p:cNvSpPr txBox="1"/>
          <p:nvPr/>
        </p:nvSpPr>
        <p:spPr>
          <a:xfrm rot="1406264">
            <a:off x="5726922" y="5372186"/>
            <a:ext cx="2608150" cy="369332"/>
          </a:xfrm>
          <a:prstGeom prst="rect">
            <a:avLst/>
          </a:prstGeom>
          <a:noFill/>
        </p:spPr>
        <p:txBody>
          <a:bodyPr wrap="none" rtlCol="0">
            <a:spAutoFit/>
          </a:bodyPr>
          <a:lstStyle/>
          <a:p>
            <a:r>
              <a:rPr lang="en-IT" dirty="0"/>
              <a:t>Ma la security sul cluster?</a:t>
            </a:r>
          </a:p>
        </p:txBody>
      </p:sp>
    </p:spTree>
    <p:extLst>
      <p:ext uri="{BB962C8B-B14F-4D97-AF65-F5344CB8AC3E}">
        <p14:creationId xmlns:p14="http://schemas.microsoft.com/office/powerpoint/2010/main" val="6743187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ttangolo con angoli arrotondati 2">
            <a:extLst>
              <a:ext uri="{FF2B5EF4-FFF2-40B4-BE49-F238E27FC236}">
                <a16:creationId xmlns:a16="http://schemas.microsoft.com/office/drawing/2014/main" id="{C1AF60F6-2B9D-196F-63D2-BFBE241C64D7}"/>
              </a:ext>
            </a:extLst>
          </p:cNvPr>
          <p:cNvSpPr/>
          <p:nvPr/>
        </p:nvSpPr>
        <p:spPr bwMode="auto">
          <a:xfrm>
            <a:off x="6157857" y="1799031"/>
            <a:ext cx="2819399" cy="883349"/>
          </a:xfrm>
          <a:prstGeom prst="round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it-IT"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it-IT" sz="2400" dirty="0" err="1">
                <a:gradFill>
                  <a:gsLst>
                    <a:gs pos="0">
                      <a:srgbClr val="FFFFFF"/>
                    </a:gs>
                    <a:gs pos="100000">
                      <a:srgbClr val="FFFFFF"/>
                    </a:gs>
                  </a:gsLst>
                  <a:lin ang="5400000" scaled="0"/>
                </a:gradFill>
                <a:ea typeface="Segoe UI" pitchFamily="34" charset="0"/>
                <a:cs typeface="Segoe UI" pitchFamily="34" charset="0"/>
              </a:rPr>
              <a:t>Purchases</a:t>
            </a:r>
            <a:endParaRPr lang="it-IT" sz="2400" dirty="0">
              <a:gradFill>
                <a:gsLst>
                  <a:gs pos="0">
                    <a:srgbClr val="FFFFFF"/>
                  </a:gs>
                  <a:gs pos="100000">
                    <a:srgbClr val="FFFFFF"/>
                  </a:gs>
                </a:gsLst>
                <a:lin ang="5400000" scaled="0"/>
              </a:gradFill>
              <a:ea typeface="Segoe UI" pitchFamily="34" charset="0"/>
              <a:cs typeface="Segoe UI" pitchFamily="34" charset="0"/>
            </a:endParaRPr>
          </a:p>
        </p:txBody>
      </p:sp>
      <p:sp>
        <p:nvSpPr>
          <p:cNvPr id="4" name="Rettangolo con angoli arrotondati 3">
            <a:extLst>
              <a:ext uri="{FF2B5EF4-FFF2-40B4-BE49-F238E27FC236}">
                <a16:creationId xmlns:a16="http://schemas.microsoft.com/office/drawing/2014/main" id="{89D79B6B-8CF3-F29B-322C-C9B5BF53951E}"/>
              </a:ext>
            </a:extLst>
          </p:cNvPr>
          <p:cNvSpPr/>
          <p:nvPr/>
        </p:nvSpPr>
        <p:spPr bwMode="auto">
          <a:xfrm>
            <a:off x="6157857" y="4102719"/>
            <a:ext cx="2819399" cy="883349"/>
          </a:xfrm>
          <a:prstGeom prst="round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it-IT"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it-IT" sz="2400" dirty="0" err="1">
                <a:gradFill>
                  <a:gsLst>
                    <a:gs pos="0">
                      <a:srgbClr val="FFFFFF"/>
                    </a:gs>
                    <a:gs pos="100000">
                      <a:srgbClr val="FFFFFF"/>
                    </a:gs>
                  </a:gsLst>
                  <a:lin ang="5400000" scaled="0"/>
                </a:gradFill>
                <a:ea typeface="Segoe UI" pitchFamily="34" charset="0"/>
                <a:cs typeface="Segoe UI" pitchFamily="34" charset="0"/>
              </a:rPr>
              <a:t>Warehouse</a:t>
            </a:r>
            <a:endParaRPr lang="it-IT" sz="2400" dirty="0">
              <a:gradFill>
                <a:gsLst>
                  <a:gs pos="0">
                    <a:srgbClr val="FFFFFF"/>
                  </a:gs>
                  <a:gs pos="100000">
                    <a:srgbClr val="FFFFFF"/>
                  </a:gs>
                </a:gsLst>
                <a:lin ang="5400000" scaled="0"/>
              </a:gradFill>
              <a:ea typeface="Segoe UI" pitchFamily="34" charset="0"/>
              <a:cs typeface="Segoe UI" pitchFamily="34" charset="0"/>
            </a:endParaRPr>
          </a:p>
        </p:txBody>
      </p:sp>
      <p:cxnSp>
        <p:nvCxnSpPr>
          <p:cNvPr id="5" name="Connettore 2 4">
            <a:extLst>
              <a:ext uri="{FF2B5EF4-FFF2-40B4-BE49-F238E27FC236}">
                <a16:creationId xmlns:a16="http://schemas.microsoft.com/office/drawing/2014/main" id="{679279F3-C4C0-9DB6-6C5E-1B56E03064D0}"/>
              </a:ext>
            </a:extLst>
          </p:cNvPr>
          <p:cNvCxnSpPr>
            <a:cxnSpLocks/>
          </p:cNvCxnSpPr>
          <p:nvPr/>
        </p:nvCxnSpPr>
        <p:spPr>
          <a:xfrm>
            <a:off x="2939044" y="3107636"/>
            <a:ext cx="1812954" cy="0"/>
          </a:xfrm>
          <a:prstGeom prst="straightConnector1">
            <a:avLst/>
          </a:prstGeom>
          <a:ln>
            <a:solidFill>
              <a:srgbClr val="FFC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 name="Connettore 2 5">
            <a:extLst>
              <a:ext uri="{FF2B5EF4-FFF2-40B4-BE49-F238E27FC236}">
                <a16:creationId xmlns:a16="http://schemas.microsoft.com/office/drawing/2014/main" id="{8A4DEFB1-C601-2B02-2452-4C2CF2991481}"/>
              </a:ext>
            </a:extLst>
          </p:cNvPr>
          <p:cNvCxnSpPr/>
          <p:nvPr/>
        </p:nvCxnSpPr>
        <p:spPr>
          <a:xfrm>
            <a:off x="7735051" y="2807319"/>
            <a:ext cx="0" cy="1111423"/>
          </a:xfrm>
          <a:prstGeom prst="straightConnector1">
            <a:avLst/>
          </a:prstGeom>
          <a:ln>
            <a:headEnd type="none"/>
            <a:tailEnd type="triangle"/>
          </a:ln>
        </p:spPr>
        <p:style>
          <a:lnRef idx="1">
            <a:schemeClr val="accent5"/>
          </a:lnRef>
          <a:fillRef idx="0">
            <a:schemeClr val="accent5"/>
          </a:fillRef>
          <a:effectRef idx="0">
            <a:schemeClr val="accent5"/>
          </a:effectRef>
          <a:fontRef idx="minor">
            <a:schemeClr val="tx1"/>
          </a:fontRef>
        </p:style>
      </p:cxnSp>
      <p:cxnSp>
        <p:nvCxnSpPr>
          <p:cNvPr id="7" name="Connettore 2 6">
            <a:extLst>
              <a:ext uri="{FF2B5EF4-FFF2-40B4-BE49-F238E27FC236}">
                <a16:creationId xmlns:a16="http://schemas.microsoft.com/office/drawing/2014/main" id="{A224B573-930F-16D3-93A4-19468F7AAB97}"/>
              </a:ext>
            </a:extLst>
          </p:cNvPr>
          <p:cNvCxnSpPr>
            <a:cxnSpLocks/>
          </p:cNvCxnSpPr>
          <p:nvPr/>
        </p:nvCxnSpPr>
        <p:spPr>
          <a:xfrm flipV="1">
            <a:off x="7262033" y="2807319"/>
            <a:ext cx="0" cy="1111423"/>
          </a:xfrm>
          <a:prstGeom prst="straightConnector1">
            <a:avLst/>
          </a:prstGeom>
          <a:ln>
            <a:headEnd type="none"/>
            <a:tailEnd type="triangle"/>
          </a:ln>
        </p:spPr>
        <p:style>
          <a:lnRef idx="1">
            <a:schemeClr val="accent5"/>
          </a:lnRef>
          <a:fillRef idx="0">
            <a:schemeClr val="accent5"/>
          </a:fillRef>
          <a:effectRef idx="0">
            <a:schemeClr val="accent5"/>
          </a:effectRef>
          <a:fontRef idx="minor">
            <a:schemeClr val="tx1"/>
          </a:fontRef>
        </p:style>
      </p:cxnSp>
      <p:cxnSp>
        <p:nvCxnSpPr>
          <p:cNvPr id="10" name="Connettore 2 9">
            <a:extLst>
              <a:ext uri="{FF2B5EF4-FFF2-40B4-BE49-F238E27FC236}">
                <a16:creationId xmlns:a16="http://schemas.microsoft.com/office/drawing/2014/main" id="{BCC094D0-E6F5-0BF7-8A98-55D4386BAD40}"/>
              </a:ext>
            </a:extLst>
          </p:cNvPr>
          <p:cNvCxnSpPr>
            <a:cxnSpLocks/>
          </p:cNvCxnSpPr>
          <p:nvPr/>
        </p:nvCxnSpPr>
        <p:spPr>
          <a:xfrm flipH="1">
            <a:off x="2939044" y="3488636"/>
            <a:ext cx="1769494" cy="0"/>
          </a:xfrm>
          <a:prstGeom prst="straightConnector1">
            <a:avLst/>
          </a:prstGeom>
          <a:ln>
            <a:solidFill>
              <a:srgbClr val="FFC000"/>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12" name="Immagine 11">
            <a:extLst>
              <a:ext uri="{FF2B5EF4-FFF2-40B4-BE49-F238E27FC236}">
                <a16:creationId xmlns:a16="http://schemas.microsoft.com/office/drawing/2014/main" id="{5E3C0620-9821-9C20-8CE4-386DDBAA9DA3}"/>
              </a:ext>
            </a:extLst>
          </p:cNvPr>
          <p:cNvPicPr>
            <a:picLocks noChangeAspect="1"/>
          </p:cNvPicPr>
          <p:nvPr/>
        </p:nvPicPr>
        <p:blipFill>
          <a:blip r:embed="rId3"/>
          <a:stretch>
            <a:fillRect/>
          </a:stretch>
        </p:blipFill>
        <p:spPr>
          <a:xfrm>
            <a:off x="294765" y="2191800"/>
            <a:ext cx="2309456" cy="1887298"/>
          </a:xfrm>
          <a:prstGeom prst="rect">
            <a:avLst/>
          </a:prstGeom>
        </p:spPr>
      </p:pic>
      <p:sp>
        <p:nvSpPr>
          <p:cNvPr id="13" name="Rettangolo con angoli arrotondati 12">
            <a:extLst>
              <a:ext uri="{FF2B5EF4-FFF2-40B4-BE49-F238E27FC236}">
                <a16:creationId xmlns:a16="http://schemas.microsoft.com/office/drawing/2014/main" id="{0865A0F5-F782-CA37-F268-0FAE828CB05B}"/>
              </a:ext>
            </a:extLst>
          </p:cNvPr>
          <p:cNvSpPr/>
          <p:nvPr/>
        </p:nvSpPr>
        <p:spPr bwMode="auto">
          <a:xfrm>
            <a:off x="5059953" y="1229001"/>
            <a:ext cx="532962" cy="4312889"/>
          </a:xfrm>
          <a:prstGeom prst="round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it-IT"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14" name="Immagine 13">
            <a:extLst>
              <a:ext uri="{FF2B5EF4-FFF2-40B4-BE49-F238E27FC236}">
                <a16:creationId xmlns:a16="http://schemas.microsoft.com/office/drawing/2014/main" id="{FCD0F836-F58D-BC87-93E3-8479619405BD}"/>
              </a:ext>
            </a:extLst>
          </p:cNvPr>
          <p:cNvPicPr>
            <a:picLocks noChangeAspect="1"/>
          </p:cNvPicPr>
          <p:nvPr/>
        </p:nvPicPr>
        <p:blipFill>
          <a:blip r:embed="rId4"/>
          <a:stretch>
            <a:fillRect/>
          </a:stretch>
        </p:blipFill>
        <p:spPr>
          <a:xfrm>
            <a:off x="4944076" y="2836738"/>
            <a:ext cx="838200" cy="1035332"/>
          </a:xfrm>
          <a:prstGeom prst="rect">
            <a:avLst/>
          </a:prstGeom>
        </p:spPr>
      </p:pic>
    </p:spTree>
    <p:extLst>
      <p:ext uri="{BB962C8B-B14F-4D97-AF65-F5344CB8AC3E}">
        <p14:creationId xmlns:p14="http://schemas.microsoft.com/office/powerpoint/2010/main" val="18404441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pic>
        <p:nvPicPr>
          <p:cNvPr id="6146" name="Picture 2">
            <a:extLst>
              <a:ext uri="{FF2B5EF4-FFF2-40B4-BE49-F238E27FC236}">
                <a16:creationId xmlns:a16="http://schemas.microsoft.com/office/drawing/2014/main" id="{BAD17FBA-A885-1A59-A2E2-633D5CEEB3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315268" cy="5878638"/>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2" descr="Kubernetes - Wikipedia">
            <a:extLst>
              <a:ext uri="{FF2B5EF4-FFF2-40B4-BE49-F238E27FC236}">
                <a16:creationId xmlns:a16="http://schemas.microsoft.com/office/drawing/2014/main" id="{86E5A45F-A6BA-BF8C-0FF7-F0A7444A59D9}"/>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T"/>
          </a:p>
        </p:txBody>
      </p:sp>
      <p:pic>
        <p:nvPicPr>
          <p:cNvPr id="15" name="Picture 14" descr="A practical introduction to Docker containers | Red Hat Developer">
            <a:extLst>
              <a:ext uri="{FF2B5EF4-FFF2-40B4-BE49-F238E27FC236}">
                <a16:creationId xmlns:a16="http://schemas.microsoft.com/office/drawing/2014/main" id="{759D285B-44F9-47D7-CBB5-B2B7038788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67280" y="215693"/>
            <a:ext cx="1158240" cy="95799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Integrating Invicti Enterprise with GitHub Actions | Invicti">
            <a:extLst>
              <a:ext uri="{FF2B5EF4-FFF2-40B4-BE49-F238E27FC236}">
                <a16:creationId xmlns:a16="http://schemas.microsoft.com/office/drawing/2014/main" id="{135106EA-DF5C-0FED-1C91-0EBC276E2E2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15360" y="127307"/>
            <a:ext cx="2113280" cy="1081222"/>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What is a container registry?. Container registries are repositories… | by  Future Techno India | Medium">
            <a:extLst>
              <a:ext uri="{FF2B5EF4-FFF2-40B4-BE49-F238E27FC236}">
                <a16:creationId xmlns:a16="http://schemas.microsoft.com/office/drawing/2014/main" id="{37ED0AD2-685C-FA59-DDF9-A7807B14545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97317" y="308497"/>
            <a:ext cx="1471206" cy="772383"/>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B99BD663-DAE5-17B4-A192-1E07904A6009}"/>
              </a:ext>
            </a:extLst>
          </p:cNvPr>
          <p:cNvSpPr txBox="1"/>
          <p:nvPr/>
        </p:nvSpPr>
        <p:spPr>
          <a:xfrm rot="21217310">
            <a:off x="3019017" y="4109793"/>
            <a:ext cx="4370299" cy="369332"/>
          </a:xfrm>
          <a:prstGeom prst="rect">
            <a:avLst/>
          </a:prstGeom>
          <a:noFill/>
        </p:spPr>
        <p:txBody>
          <a:bodyPr wrap="none" rtlCol="0">
            <a:spAutoFit/>
          </a:bodyPr>
          <a:lstStyle/>
          <a:p>
            <a:r>
              <a:rPr lang="en-IT" dirty="0"/>
              <a:t>Ma come si monitora un cluster kubernetes?</a:t>
            </a:r>
          </a:p>
        </p:txBody>
      </p:sp>
      <p:sp>
        <p:nvSpPr>
          <p:cNvPr id="21" name="TextBox 20">
            <a:extLst>
              <a:ext uri="{FF2B5EF4-FFF2-40B4-BE49-F238E27FC236}">
                <a16:creationId xmlns:a16="http://schemas.microsoft.com/office/drawing/2014/main" id="{CF6A7BF4-1543-C42C-1C8F-09DAE6EECE47}"/>
              </a:ext>
            </a:extLst>
          </p:cNvPr>
          <p:cNvSpPr txBox="1"/>
          <p:nvPr/>
        </p:nvSpPr>
        <p:spPr>
          <a:xfrm rot="822248">
            <a:off x="2327602" y="4822909"/>
            <a:ext cx="3122458" cy="369332"/>
          </a:xfrm>
          <a:prstGeom prst="rect">
            <a:avLst/>
          </a:prstGeom>
          <a:noFill/>
        </p:spPr>
        <p:txBody>
          <a:bodyPr wrap="none" rtlCol="0">
            <a:spAutoFit/>
          </a:bodyPr>
          <a:lstStyle/>
          <a:p>
            <a:r>
              <a:rPr lang="en-IT" dirty="0"/>
              <a:t>Ok ma quanti nodi mi servono?</a:t>
            </a:r>
          </a:p>
        </p:txBody>
      </p:sp>
      <p:sp>
        <p:nvSpPr>
          <p:cNvPr id="22" name="TextBox 21">
            <a:extLst>
              <a:ext uri="{FF2B5EF4-FFF2-40B4-BE49-F238E27FC236}">
                <a16:creationId xmlns:a16="http://schemas.microsoft.com/office/drawing/2014/main" id="{8743A701-63BA-459F-6249-77B2AACB0887}"/>
              </a:ext>
            </a:extLst>
          </p:cNvPr>
          <p:cNvSpPr txBox="1"/>
          <p:nvPr/>
        </p:nvSpPr>
        <p:spPr>
          <a:xfrm rot="20927638">
            <a:off x="2366964" y="5498872"/>
            <a:ext cx="3797899" cy="369332"/>
          </a:xfrm>
          <a:prstGeom prst="rect">
            <a:avLst/>
          </a:prstGeom>
          <a:noFill/>
        </p:spPr>
        <p:txBody>
          <a:bodyPr wrap="none" rtlCol="0">
            <a:spAutoFit/>
          </a:bodyPr>
          <a:lstStyle/>
          <a:p>
            <a:r>
              <a:rPr lang="en-IT" dirty="0"/>
              <a:t>Che cappero erano le risorse di prima?</a:t>
            </a:r>
          </a:p>
        </p:txBody>
      </p:sp>
      <p:sp>
        <p:nvSpPr>
          <p:cNvPr id="23" name="TextBox 22">
            <a:extLst>
              <a:ext uri="{FF2B5EF4-FFF2-40B4-BE49-F238E27FC236}">
                <a16:creationId xmlns:a16="http://schemas.microsoft.com/office/drawing/2014/main" id="{55C366EC-AF34-6E3E-A3B7-A4552EE9FAEC}"/>
              </a:ext>
            </a:extLst>
          </p:cNvPr>
          <p:cNvSpPr txBox="1"/>
          <p:nvPr/>
        </p:nvSpPr>
        <p:spPr>
          <a:xfrm rot="1406264">
            <a:off x="5726922" y="5372186"/>
            <a:ext cx="2608150" cy="369332"/>
          </a:xfrm>
          <a:prstGeom prst="rect">
            <a:avLst/>
          </a:prstGeom>
          <a:noFill/>
        </p:spPr>
        <p:txBody>
          <a:bodyPr wrap="none" rtlCol="0">
            <a:spAutoFit/>
          </a:bodyPr>
          <a:lstStyle/>
          <a:p>
            <a:r>
              <a:rPr lang="en-IT" dirty="0"/>
              <a:t>Ma la security sul cluster?</a:t>
            </a:r>
          </a:p>
        </p:txBody>
      </p:sp>
      <p:sp>
        <p:nvSpPr>
          <p:cNvPr id="24" name="TextBox 23">
            <a:extLst>
              <a:ext uri="{FF2B5EF4-FFF2-40B4-BE49-F238E27FC236}">
                <a16:creationId xmlns:a16="http://schemas.microsoft.com/office/drawing/2014/main" id="{EAED2EE2-E00E-C097-4F0D-70BFACFEBA72}"/>
              </a:ext>
            </a:extLst>
          </p:cNvPr>
          <p:cNvSpPr txBox="1"/>
          <p:nvPr/>
        </p:nvSpPr>
        <p:spPr>
          <a:xfrm>
            <a:off x="6641930" y="4514850"/>
            <a:ext cx="2488498" cy="923330"/>
          </a:xfrm>
          <a:prstGeom prst="rect">
            <a:avLst/>
          </a:prstGeom>
          <a:noFill/>
        </p:spPr>
        <p:txBody>
          <a:bodyPr wrap="square" rtlCol="0">
            <a:spAutoFit/>
          </a:bodyPr>
          <a:lstStyle/>
          <a:p>
            <a:r>
              <a:rPr lang="en-IT" dirty="0"/>
              <a:t>Ma se poi il tipo che sa fare</a:t>
            </a:r>
          </a:p>
          <a:p>
            <a:r>
              <a:rPr lang="en-IT" dirty="0"/>
              <a:t> il deploy è in vacanza?</a:t>
            </a:r>
          </a:p>
        </p:txBody>
      </p:sp>
      <p:sp>
        <p:nvSpPr>
          <p:cNvPr id="25" name="TextBox 24">
            <a:extLst>
              <a:ext uri="{FF2B5EF4-FFF2-40B4-BE49-F238E27FC236}">
                <a16:creationId xmlns:a16="http://schemas.microsoft.com/office/drawing/2014/main" id="{04ECE254-5764-7DED-CC82-8A84D25796DD}"/>
              </a:ext>
            </a:extLst>
          </p:cNvPr>
          <p:cNvSpPr txBox="1"/>
          <p:nvPr/>
        </p:nvSpPr>
        <p:spPr>
          <a:xfrm>
            <a:off x="4267997" y="5958604"/>
            <a:ext cx="2986138" cy="369332"/>
          </a:xfrm>
          <a:prstGeom prst="rect">
            <a:avLst/>
          </a:prstGeom>
          <a:noFill/>
        </p:spPr>
        <p:txBody>
          <a:bodyPr wrap="none" rtlCol="0">
            <a:spAutoFit/>
          </a:bodyPr>
          <a:lstStyle/>
          <a:p>
            <a:r>
              <a:rPr lang="en-IT" dirty="0"/>
              <a:t>Se mi cade la birra sul codice?</a:t>
            </a:r>
          </a:p>
        </p:txBody>
      </p:sp>
      <p:sp>
        <p:nvSpPr>
          <p:cNvPr id="26" name="TextBox 25">
            <a:extLst>
              <a:ext uri="{FF2B5EF4-FFF2-40B4-BE49-F238E27FC236}">
                <a16:creationId xmlns:a16="http://schemas.microsoft.com/office/drawing/2014/main" id="{9B6FA0CB-5E0A-27C2-CB6C-C1AB7A8CFB8D}"/>
              </a:ext>
            </a:extLst>
          </p:cNvPr>
          <p:cNvSpPr txBox="1"/>
          <p:nvPr/>
        </p:nvSpPr>
        <p:spPr>
          <a:xfrm>
            <a:off x="3654960" y="4539374"/>
            <a:ext cx="3001656" cy="369332"/>
          </a:xfrm>
          <a:prstGeom prst="rect">
            <a:avLst/>
          </a:prstGeom>
          <a:noFill/>
        </p:spPr>
        <p:txBody>
          <a:bodyPr wrap="none" rtlCol="0">
            <a:spAutoFit/>
          </a:bodyPr>
          <a:lstStyle/>
          <a:p>
            <a:r>
              <a:rPr lang="en-IT" dirty="0"/>
              <a:t>Ma </a:t>
            </a:r>
            <a:r>
              <a:rPr lang="en-GB" dirty="0" err="1"/>
              <a:t>i</a:t>
            </a:r>
            <a:r>
              <a:rPr lang="en-GB" dirty="0"/>
              <a:t> log dove </a:t>
            </a:r>
            <a:r>
              <a:rPr lang="en-GB" dirty="0" err="1"/>
              <a:t>cappero</a:t>
            </a:r>
            <a:r>
              <a:rPr lang="en-GB" dirty="0"/>
              <a:t> </a:t>
            </a:r>
            <a:r>
              <a:rPr lang="en-GB" dirty="0" err="1"/>
              <a:t>vanno</a:t>
            </a:r>
            <a:r>
              <a:rPr lang="en-GB" dirty="0"/>
              <a:t>?</a:t>
            </a:r>
            <a:endParaRPr lang="en-IT" dirty="0"/>
          </a:p>
        </p:txBody>
      </p:sp>
      <p:sp>
        <p:nvSpPr>
          <p:cNvPr id="27" name="TextBox 26">
            <a:extLst>
              <a:ext uri="{FF2B5EF4-FFF2-40B4-BE49-F238E27FC236}">
                <a16:creationId xmlns:a16="http://schemas.microsoft.com/office/drawing/2014/main" id="{7E66A87A-B380-028D-EB7B-A1E26CDE16EB}"/>
              </a:ext>
            </a:extLst>
          </p:cNvPr>
          <p:cNvSpPr txBox="1"/>
          <p:nvPr/>
        </p:nvSpPr>
        <p:spPr>
          <a:xfrm rot="887028">
            <a:off x="2442513" y="5395227"/>
            <a:ext cx="4290726" cy="369332"/>
          </a:xfrm>
          <a:prstGeom prst="rect">
            <a:avLst/>
          </a:prstGeom>
          <a:noFill/>
        </p:spPr>
        <p:txBody>
          <a:bodyPr wrap="none" rtlCol="0">
            <a:spAutoFit/>
          </a:bodyPr>
          <a:lstStyle/>
          <a:p>
            <a:r>
              <a:rPr lang="en-IT" dirty="0"/>
              <a:t>Cosa diavolo mi serve un ingress controller?</a:t>
            </a:r>
          </a:p>
        </p:txBody>
      </p:sp>
    </p:spTree>
    <p:extLst>
      <p:ext uri="{BB962C8B-B14F-4D97-AF65-F5344CB8AC3E}">
        <p14:creationId xmlns:p14="http://schemas.microsoft.com/office/powerpoint/2010/main" val="19860174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pic>
        <p:nvPicPr>
          <p:cNvPr id="6146" name="Picture 2">
            <a:extLst>
              <a:ext uri="{FF2B5EF4-FFF2-40B4-BE49-F238E27FC236}">
                <a16:creationId xmlns:a16="http://schemas.microsoft.com/office/drawing/2014/main" id="{BAD17FBA-A885-1A59-A2E2-633D5CEEB3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315268" cy="5878638"/>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2" descr="Kubernetes - Wikipedia">
            <a:extLst>
              <a:ext uri="{FF2B5EF4-FFF2-40B4-BE49-F238E27FC236}">
                <a16:creationId xmlns:a16="http://schemas.microsoft.com/office/drawing/2014/main" id="{86E5A45F-A6BA-BF8C-0FF7-F0A7444A59D9}"/>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T"/>
          </a:p>
        </p:txBody>
      </p:sp>
      <p:pic>
        <p:nvPicPr>
          <p:cNvPr id="15" name="Picture 14" descr="A practical introduction to Docker containers | Red Hat Developer">
            <a:extLst>
              <a:ext uri="{FF2B5EF4-FFF2-40B4-BE49-F238E27FC236}">
                <a16:creationId xmlns:a16="http://schemas.microsoft.com/office/drawing/2014/main" id="{759D285B-44F9-47D7-CBB5-B2B7038788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67280" y="215693"/>
            <a:ext cx="1158240" cy="95799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Integrating Invicti Enterprise with GitHub Actions | Invicti">
            <a:extLst>
              <a:ext uri="{FF2B5EF4-FFF2-40B4-BE49-F238E27FC236}">
                <a16:creationId xmlns:a16="http://schemas.microsoft.com/office/drawing/2014/main" id="{135106EA-DF5C-0FED-1C91-0EBC276E2E2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15360" y="127307"/>
            <a:ext cx="2113280" cy="1081222"/>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What is a container registry?. Container registries are repositories… | by  Future Techno India | Medium">
            <a:extLst>
              <a:ext uri="{FF2B5EF4-FFF2-40B4-BE49-F238E27FC236}">
                <a16:creationId xmlns:a16="http://schemas.microsoft.com/office/drawing/2014/main" id="{37ED0AD2-685C-FA59-DDF9-A7807B14545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97317" y="308497"/>
            <a:ext cx="1471206" cy="772383"/>
          </a:xfrm>
          <a:prstGeom prst="rect">
            <a:avLst/>
          </a:prstGeom>
          <a:noFill/>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04ECE254-5764-7DED-CC82-8A84D25796DD}"/>
              </a:ext>
            </a:extLst>
          </p:cNvPr>
          <p:cNvSpPr txBox="1"/>
          <p:nvPr/>
        </p:nvSpPr>
        <p:spPr>
          <a:xfrm>
            <a:off x="2566725" y="4607324"/>
            <a:ext cx="5261184" cy="584775"/>
          </a:xfrm>
          <a:prstGeom prst="rect">
            <a:avLst/>
          </a:prstGeom>
          <a:noFill/>
        </p:spPr>
        <p:txBody>
          <a:bodyPr wrap="none" rtlCol="0">
            <a:spAutoFit/>
          </a:bodyPr>
          <a:lstStyle/>
          <a:p>
            <a:r>
              <a:rPr lang="en-IT" sz="3200" dirty="0"/>
              <a:t>Ma sta roba quanto mi costa?!</a:t>
            </a:r>
          </a:p>
        </p:txBody>
      </p:sp>
    </p:spTree>
    <p:extLst>
      <p:ext uri="{BB962C8B-B14F-4D97-AF65-F5344CB8AC3E}">
        <p14:creationId xmlns:p14="http://schemas.microsoft.com/office/powerpoint/2010/main" val="27718284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sp>
        <p:nvSpPr>
          <p:cNvPr id="4" name="AutoShape 2" descr="Kubernetes - Wikipedia">
            <a:extLst>
              <a:ext uri="{FF2B5EF4-FFF2-40B4-BE49-F238E27FC236}">
                <a16:creationId xmlns:a16="http://schemas.microsoft.com/office/drawing/2014/main" id="{86E5A45F-A6BA-BF8C-0FF7-F0A7444A59D9}"/>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T"/>
          </a:p>
        </p:txBody>
      </p:sp>
      <p:pic>
        <p:nvPicPr>
          <p:cNvPr id="25602" name="Picture 2" descr="High Quality All right then keep your secrets Blank Meme Template">
            <a:extLst>
              <a:ext uri="{FF2B5EF4-FFF2-40B4-BE49-F238E27FC236}">
                <a16:creationId xmlns:a16="http://schemas.microsoft.com/office/drawing/2014/main" id="{4107678E-39E0-E2E3-E7BA-F2D73FF21B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4791" y="906780"/>
            <a:ext cx="5767493" cy="43256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89581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sp>
        <p:nvSpPr>
          <p:cNvPr id="4" name="AutoShape 2" descr="Kubernetes - Wikipedia">
            <a:extLst>
              <a:ext uri="{FF2B5EF4-FFF2-40B4-BE49-F238E27FC236}">
                <a16:creationId xmlns:a16="http://schemas.microsoft.com/office/drawing/2014/main" id="{86E5A45F-A6BA-BF8C-0FF7-F0A7444A59D9}"/>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T"/>
          </a:p>
        </p:txBody>
      </p:sp>
      <p:pic>
        <p:nvPicPr>
          <p:cNvPr id="27652" name="Picture 4" descr="Viral 'Pen-Pineapple-Apple-Pen' Singer Will Serenade Trump in Tokyo">
            <a:extLst>
              <a:ext uri="{FF2B5EF4-FFF2-40B4-BE49-F238E27FC236}">
                <a16:creationId xmlns:a16="http://schemas.microsoft.com/office/drawing/2014/main" id="{944F6A84-6FDF-E4CA-48CB-C91B84917C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1480" y="241300"/>
            <a:ext cx="5476240" cy="410718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4DF9DF7-B2D5-71A8-A7B5-8A5BC850A96F}"/>
              </a:ext>
            </a:extLst>
          </p:cNvPr>
          <p:cNvSpPr txBox="1"/>
          <p:nvPr/>
        </p:nvSpPr>
        <p:spPr>
          <a:xfrm>
            <a:off x="1681480" y="4550754"/>
            <a:ext cx="2167516" cy="523220"/>
          </a:xfrm>
          <a:prstGeom prst="rect">
            <a:avLst/>
          </a:prstGeom>
          <a:noFill/>
        </p:spPr>
        <p:txBody>
          <a:bodyPr wrap="none" rtlCol="0">
            <a:spAutoFit/>
          </a:bodyPr>
          <a:lstStyle/>
          <a:p>
            <a:r>
              <a:rPr lang="en-IT" sz="2800" dirty="0"/>
              <a:t>Docker image</a:t>
            </a:r>
          </a:p>
        </p:txBody>
      </p:sp>
      <p:sp>
        <p:nvSpPr>
          <p:cNvPr id="6" name="TextBox 5">
            <a:extLst>
              <a:ext uri="{FF2B5EF4-FFF2-40B4-BE49-F238E27FC236}">
                <a16:creationId xmlns:a16="http://schemas.microsoft.com/office/drawing/2014/main" id="{5D52D3E8-EFD8-581B-4DDE-5BFCA8528C9C}"/>
              </a:ext>
            </a:extLst>
          </p:cNvPr>
          <p:cNvSpPr txBox="1"/>
          <p:nvPr/>
        </p:nvSpPr>
        <p:spPr>
          <a:xfrm>
            <a:off x="5124379" y="4559988"/>
            <a:ext cx="2338141" cy="523220"/>
          </a:xfrm>
          <a:prstGeom prst="rect">
            <a:avLst/>
          </a:prstGeom>
          <a:noFill/>
        </p:spPr>
        <p:txBody>
          <a:bodyPr wrap="none" rtlCol="0">
            <a:spAutoFit/>
          </a:bodyPr>
          <a:lstStyle/>
          <a:p>
            <a:r>
              <a:rPr lang="en-IT" sz="2800" dirty="0"/>
              <a:t>Cloud provider</a:t>
            </a:r>
          </a:p>
        </p:txBody>
      </p:sp>
      <p:sp>
        <p:nvSpPr>
          <p:cNvPr id="7" name="TextBox 6">
            <a:extLst>
              <a:ext uri="{FF2B5EF4-FFF2-40B4-BE49-F238E27FC236}">
                <a16:creationId xmlns:a16="http://schemas.microsoft.com/office/drawing/2014/main" id="{7F48DEF6-55C9-86E0-2FE5-A814A393EE72}"/>
              </a:ext>
            </a:extLst>
          </p:cNvPr>
          <p:cNvSpPr txBox="1"/>
          <p:nvPr/>
        </p:nvSpPr>
        <p:spPr>
          <a:xfrm>
            <a:off x="4237499" y="4560396"/>
            <a:ext cx="364202" cy="523220"/>
          </a:xfrm>
          <a:prstGeom prst="rect">
            <a:avLst/>
          </a:prstGeom>
          <a:noFill/>
        </p:spPr>
        <p:txBody>
          <a:bodyPr wrap="none" rtlCol="0">
            <a:spAutoFit/>
          </a:bodyPr>
          <a:lstStyle/>
          <a:p>
            <a:r>
              <a:rPr lang="en-IT" sz="2800" dirty="0"/>
              <a:t>+</a:t>
            </a:r>
          </a:p>
        </p:txBody>
      </p:sp>
    </p:spTree>
    <p:extLst>
      <p:ext uri="{BB962C8B-B14F-4D97-AF65-F5344CB8AC3E}">
        <p14:creationId xmlns:p14="http://schemas.microsoft.com/office/powerpoint/2010/main" val="28332992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sp>
        <p:nvSpPr>
          <p:cNvPr id="4" name="AutoShape 2" descr="Kubernetes - Wikipedia">
            <a:extLst>
              <a:ext uri="{FF2B5EF4-FFF2-40B4-BE49-F238E27FC236}">
                <a16:creationId xmlns:a16="http://schemas.microsoft.com/office/drawing/2014/main" id="{86E5A45F-A6BA-BF8C-0FF7-F0A7444A59D9}"/>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T"/>
          </a:p>
        </p:txBody>
      </p:sp>
      <p:sp>
        <p:nvSpPr>
          <p:cNvPr id="6" name="TextBox 5">
            <a:extLst>
              <a:ext uri="{FF2B5EF4-FFF2-40B4-BE49-F238E27FC236}">
                <a16:creationId xmlns:a16="http://schemas.microsoft.com/office/drawing/2014/main" id="{5D52D3E8-EFD8-581B-4DDE-5BFCA8528C9C}"/>
              </a:ext>
            </a:extLst>
          </p:cNvPr>
          <p:cNvSpPr txBox="1"/>
          <p:nvPr/>
        </p:nvSpPr>
        <p:spPr>
          <a:xfrm>
            <a:off x="627905" y="3204057"/>
            <a:ext cx="3336298" cy="523220"/>
          </a:xfrm>
          <a:prstGeom prst="rect">
            <a:avLst/>
          </a:prstGeom>
          <a:noFill/>
        </p:spPr>
        <p:txBody>
          <a:bodyPr wrap="none" rtlCol="0">
            <a:spAutoFit/>
          </a:bodyPr>
          <a:lstStyle/>
          <a:p>
            <a:r>
              <a:rPr lang="en-IT" sz="2800" dirty="0"/>
              <a:t>Azure Container Apps</a:t>
            </a:r>
          </a:p>
        </p:txBody>
      </p:sp>
      <p:pic>
        <p:nvPicPr>
          <p:cNvPr id="29698" name="Picture 2" descr="Pen-Pineapple-Pen — what's up with that?">
            <a:extLst>
              <a:ext uri="{FF2B5EF4-FFF2-40B4-BE49-F238E27FC236}">
                <a16:creationId xmlns:a16="http://schemas.microsoft.com/office/drawing/2014/main" id="{49B03981-563D-A935-69F0-2E75FA6B5C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41500" y="184149"/>
            <a:ext cx="5156200" cy="271058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28FB4B4-4971-FC5B-9990-3B9F98E88B08}"/>
              </a:ext>
            </a:extLst>
          </p:cNvPr>
          <p:cNvSpPr txBox="1"/>
          <p:nvPr/>
        </p:nvSpPr>
        <p:spPr>
          <a:xfrm>
            <a:off x="3964203" y="3746505"/>
            <a:ext cx="4897751" cy="523220"/>
          </a:xfrm>
          <a:prstGeom prst="rect">
            <a:avLst/>
          </a:prstGeom>
          <a:noFill/>
        </p:spPr>
        <p:txBody>
          <a:bodyPr wrap="none" rtlCol="0">
            <a:spAutoFit/>
          </a:bodyPr>
          <a:lstStyle/>
          <a:p>
            <a:r>
              <a:rPr lang="en-IT" sz="2800" dirty="0"/>
              <a:t>Google Cloud Containerized App</a:t>
            </a:r>
          </a:p>
        </p:txBody>
      </p:sp>
      <p:sp>
        <p:nvSpPr>
          <p:cNvPr id="3" name="TextBox 2">
            <a:extLst>
              <a:ext uri="{FF2B5EF4-FFF2-40B4-BE49-F238E27FC236}">
                <a16:creationId xmlns:a16="http://schemas.microsoft.com/office/drawing/2014/main" id="{317FC7D0-A2E8-B1D4-3F3D-8B6EBE7FDAA0}"/>
              </a:ext>
            </a:extLst>
          </p:cNvPr>
          <p:cNvSpPr txBox="1"/>
          <p:nvPr/>
        </p:nvSpPr>
        <p:spPr>
          <a:xfrm>
            <a:off x="627905" y="4471120"/>
            <a:ext cx="4424288" cy="523220"/>
          </a:xfrm>
          <a:prstGeom prst="rect">
            <a:avLst/>
          </a:prstGeom>
          <a:noFill/>
        </p:spPr>
        <p:txBody>
          <a:bodyPr wrap="none" rtlCol="0">
            <a:spAutoFit/>
          </a:bodyPr>
          <a:lstStyle/>
          <a:p>
            <a:r>
              <a:rPr lang="en-IT" sz="2800" dirty="0"/>
              <a:t>Aws Elastic Container Service</a:t>
            </a:r>
          </a:p>
        </p:txBody>
      </p:sp>
      <p:sp>
        <p:nvSpPr>
          <p:cNvPr id="7" name="TextBox 6">
            <a:extLst>
              <a:ext uri="{FF2B5EF4-FFF2-40B4-BE49-F238E27FC236}">
                <a16:creationId xmlns:a16="http://schemas.microsoft.com/office/drawing/2014/main" id="{38174409-A46C-6D9B-006E-97A84247940B}"/>
              </a:ext>
            </a:extLst>
          </p:cNvPr>
          <p:cNvSpPr txBox="1"/>
          <p:nvPr/>
        </p:nvSpPr>
        <p:spPr>
          <a:xfrm>
            <a:off x="4288536" y="5195736"/>
            <a:ext cx="4447821" cy="523220"/>
          </a:xfrm>
          <a:prstGeom prst="rect">
            <a:avLst/>
          </a:prstGeom>
          <a:noFill/>
        </p:spPr>
        <p:txBody>
          <a:bodyPr wrap="none" rtlCol="0">
            <a:spAutoFit/>
          </a:bodyPr>
          <a:lstStyle/>
          <a:p>
            <a:r>
              <a:rPr lang="en-IT" sz="2800" dirty="0"/>
              <a:t>Scaleway Serveless Container</a:t>
            </a:r>
          </a:p>
        </p:txBody>
      </p:sp>
    </p:spTree>
    <p:extLst>
      <p:ext uri="{BB962C8B-B14F-4D97-AF65-F5344CB8AC3E}">
        <p14:creationId xmlns:p14="http://schemas.microsoft.com/office/powerpoint/2010/main" val="32490068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sp>
        <p:nvSpPr>
          <p:cNvPr id="4" name="AutoShape 2" descr="Kubernetes - Wikipedia">
            <a:extLst>
              <a:ext uri="{FF2B5EF4-FFF2-40B4-BE49-F238E27FC236}">
                <a16:creationId xmlns:a16="http://schemas.microsoft.com/office/drawing/2014/main" id="{86E5A45F-A6BA-BF8C-0FF7-F0A7444A59D9}"/>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T"/>
          </a:p>
        </p:txBody>
      </p:sp>
      <p:pic>
        <p:nvPicPr>
          <p:cNvPr id="31746" name="Picture 2">
            <a:extLst>
              <a:ext uri="{FF2B5EF4-FFF2-40B4-BE49-F238E27FC236}">
                <a16:creationId xmlns:a16="http://schemas.microsoft.com/office/drawing/2014/main" id="{D3530CB0-3F6E-16C1-1C9A-C8B225AAD8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0" y="1028700"/>
            <a:ext cx="4572000" cy="4495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80613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sp>
        <p:nvSpPr>
          <p:cNvPr id="4" name="AutoShape 2" descr="Kubernetes - Wikipedia">
            <a:extLst>
              <a:ext uri="{FF2B5EF4-FFF2-40B4-BE49-F238E27FC236}">
                <a16:creationId xmlns:a16="http://schemas.microsoft.com/office/drawing/2014/main" id="{86E5A45F-A6BA-BF8C-0FF7-F0A7444A59D9}"/>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T"/>
          </a:p>
        </p:txBody>
      </p:sp>
      <p:pic>
        <p:nvPicPr>
          <p:cNvPr id="33796" name="Picture 4">
            <a:extLst>
              <a:ext uri="{FF2B5EF4-FFF2-40B4-BE49-F238E27FC236}">
                <a16:creationId xmlns:a16="http://schemas.microsoft.com/office/drawing/2014/main" id="{87F8D643-7569-D615-9A2B-94871E45FA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8050" y="374650"/>
            <a:ext cx="7327900" cy="549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81048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sp>
        <p:nvSpPr>
          <p:cNvPr id="4" name="AutoShape 2" descr="Kubernetes - Wikipedia">
            <a:extLst>
              <a:ext uri="{FF2B5EF4-FFF2-40B4-BE49-F238E27FC236}">
                <a16:creationId xmlns:a16="http://schemas.microsoft.com/office/drawing/2014/main" id="{86E5A45F-A6BA-BF8C-0FF7-F0A7444A59D9}"/>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T"/>
          </a:p>
        </p:txBody>
      </p:sp>
      <p:sp>
        <p:nvSpPr>
          <p:cNvPr id="2" name="Titolo 5">
            <a:extLst>
              <a:ext uri="{FF2B5EF4-FFF2-40B4-BE49-F238E27FC236}">
                <a16:creationId xmlns:a16="http://schemas.microsoft.com/office/drawing/2014/main" id="{B7D5F665-A1D8-2C49-FA32-163B84372724}"/>
              </a:ext>
            </a:extLst>
          </p:cNvPr>
          <p:cNvSpPr txBox="1">
            <a:spLocks/>
          </p:cNvSpPr>
          <p:nvPr/>
        </p:nvSpPr>
        <p:spPr>
          <a:xfrm>
            <a:off x="472875" y="778004"/>
            <a:ext cx="8198250" cy="10952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sz="3200" b="1" dirty="0" err="1">
                <a:latin typeface="Open Sans" panose="020B0606030504020204" pitchFamily="34" charset="0"/>
                <a:ea typeface="Open Sans" panose="020B0606030504020204" pitchFamily="34" charset="0"/>
                <a:cs typeface="Open Sans" panose="020B0606030504020204" pitchFamily="34" charset="0"/>
              </a:rPr>
              <a:t>Why</a:t>
            </a:r>
            <a:r>
              <a:rPr lang="it-IT" sz="3200" b="1" dirty="0">
                <a:latin typeface="Open Sans" panose="020B0606030504020204" pitchFamily="34" charset="0"/>
                <a:ea typeface="Open Sans" panose="020B0606030504020204" pitchFamily="34" charset="0"/>
                <a:cs typeface="Open Sans" panose="020B0606030504020204" pitchFamily="34" charset="0"/>
              </a:rPr>
              <a:t> the Helm u </a:t>
            </a:r>
            <a:r>
              <a:rPr lang="it-IT" sz="3200" b="1" dirty="0" err="1">
                <a:latin typeface="Open Sans" panose="020B0606030504020204" pitchFamily="34" charset="0"/>
                <a:ea typeface="Open Sans" panose="020B0606030504020204" pitchFamily="34" charset="0"/>
                <a:cs typeface="Open Sans" panose="020B0606030504020204" pitchFamily="34" charset="0"/>
              </a:rPr>
              <a:t>need</a:t>
            </a:r>
            <a:r>
              <a:rPr lang="it-IT" sz="3200" b="1" dirty="0">
                <a:latin typeface="Open Sans" panose="020B0606030504020204" pitchFamily="34" charset="0"/>
                <a:ea typeface="Open Sans" panose="020B0606030504020204" pitchFamily="34" charset="0"/>
                <a:cs typeface="Open Sans" panose="020B0606030504020204" pitchFamily="34" charset="0"/>
              </a:rPr>
              <a:t> </a:t>
            </a:r>
            <a:r>
              <a:rPr lang="it-IT" sz="3200" b="1" dirty="0" err="1">
                <a:latin typeface="Open Sans" panose="020B0606030504020204" pitchFamily="34" charset="0"/>
                <a:ea typeface="Open Sans" panose="020B0606030504020204" pitchFamily="34" charset="0"/>
                <a:cs typeface="Open Sans" panose="020B0606030504020204" pitchFamily="34" charset="0"/>
              </a:rPr>
              <a:t>it</a:t>
            </a:r>
            <a:r>
              <a:rPr lang="it-IT" sz="3200" b="1" dirty="0">
                <a:latin typeface="Open Sans" panose="020B0606030504020204" pitchFamily="34" charset="0"/>
                <a:ea typeface="Open Sans" panose="020B0606030504020204" pitchFamily="34" charset="0"/>
                <a:cs typeface="Open Sans" panose="020B0606030504020204" pitchFamily="34" charset="0"/>
              </a:rPr>
              <a:t>?</a:t>
            </a:r>
          </a:p>
        </p:txBody>
      </p:sp>
      <p:sp>
        <p:nvSpPr>
          <p:cNvPr id="3" name="TextBox 2">
            <a:extLst>
              <a:ext uri="{FF2B5EF4-FFF2-40B4-BE49-F238E27FC236}">
                <a16:creationId xmlns:a16="http://schemas.microsoft.com/office/drawing/2014/main" id="{21FF9745-8AEF-8FEE-00B4-E832A3098122}"/>
              </a:ext>
            </a:extLst>
          </p:cNvPr>
          <p:cNvSpPr txBox="1"/>
          <p:nvPr/>
        </p:nvSpPr>
        <p:spPr>
          <a:xfrm>
            <a:off x="472875" y="2305615"/>
            <a:ext cx="3790012" cy="523220"/>
          </a:xfrm>
          <a:prstGeom prst="rect">
            <a:avLst/>
          </a:prstGeom>
          <a:noFill/>
        </p:spPr>
        <p:txBody>
          <a:bodyPr wrap="none" rtlCol="0">
            <a:spAutoFit/>
          </a:bodyPr>
          <a:lstStyle/>
          <a:p>
            <a:pPr marL="342900" indent="-342900">
              <a:buAutoNum type="arabicPeriod"/>
            </a:pPr>
            <a:r>
              <a:rPr lang="en-IT" sz="2800" dirty="0"/>
              <a:t>Gestione dei pacchetti</a:t>
            </a:r>
          </a:p>
        </p:txBody>
      </p:sp>
      <p:pic>
        <p:nvPicPr>
          <p:cNvPr id="5" name="Picture 2" descr="Helm (@HelmPack) / Twitter">
            <a:extLst>
              <a:ext uri="{FF2B5EF4-FFF2-40B4-BE49-F238E27FC236}">
                <a16:creationId xmlns:a16="http://schemas.microsoft.com/office/drawing/2014/main" id="{30F3BF3B-C431-5CA9-C6FF-26B2E86689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1169" y="2366622"/>
            <a:ext cx="1819956" cy="18199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67245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sp>
        <p:nvSpPr>
          <p:cNvPr id="4" name="AutoShape 2" descr="Kubernetes - Wikipedia">
            <a:extLst>
              <a:ext uri="{FF2B5EF4-FFF2-40B4-BE49-F238E27FC236}">
                <a16:creationId xmlns:a16="http://schemas.microsoft.com/office/drawing/2014/main" id="{86E5A45F-A6BA-BF8C-0FF7-F0A7444A59D9}"/>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T"/>
          </a:p>
        </p:txBody>
      </p:sp>
      <p:sp>
        <p:nvSpPr>
          <p:cNvPr id="2" name="Titolo 5">
            <a:extLst>
              <a:ext uri="{FF2B5EF4-FFF2-40B4-BE49-F238E27FC236}">
                <a16:creationId xmlns:a16="http://schemas.microsoft.com/office/drawing/2014/main" id="{B7D5F665-A1D8-2C49-FA32-163B84372724}"/>
              </a:ext>
            </a:extLst>
          </p:cNvPr>
          <p:cNvSpPr txBox="1">
            <a:spLocks/>
          </p:cNvSpPr>
          <p:nvPr/>
        </p:nvSpPr>
        <p:spPr>
          <a:xfrm>
            <a:off x="472875" y="778004"/>
            <a:ext cx="8198250" cy="10952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sz="3200" b="1" dirty="0" err="1">
                <a:latin typeface="Open Sans" panose="020B0606030504020204" pitchFamily="34" charset="0"/>
                <a:ea typeface="Open Sans" panose="020B0606030504020204" pitchFamily="34" charset="0"/>
                <a:cs typeface="Open Sans" panose="020B0606030504020204" pitchFamily="34" charset="0"/>
              </a:rPr>
              <a:t>Why</a:t>
            </a:r>
            <a:r>
              <a:rPr lang="it-IT" sz="3200" b="1" dirty="0">
                <a:latin typeface="Open Sans" panose="020B0606030504020204" pitchFamily="34" charset="0"/>
                <a:ea typeface="Open Sans" panose="020B0606030504020204" pitchFamily="34" charset="0"/>
                <a:cs typeface="Open Sans" panose="020B0606030504020204" pitchFamily="34" charset="0"/>
              </a:rPr>
              <a:t> the Helm u </a:t>
            </a:r>
            <a:r>
              <a:rPr lang="it-IT" sz="3200" b="1" dirty="0" err="1">
                <a:latin typeface="Open Sans" panose="020B0606030504020204" pitchFamily="34" charset="0"/>
                <a:ea typeface="Open Sans" panose="020B0606030504020204" pitchFamily="34" charset="0"/>
                <a:cs typeface="Open Sans" panose="020B0606030504020204" pitchFamily="34" charset="0"/>
              </a:rPr>
              <a:t>need</a:t>
            </a:r>
            <a:r>
              <a:rPr lang="it-IT" sz="3200" b="1" dirty="0">
                <a:latin typeface="Open Sans" panose="020B0606030504020204" pitchFamily="34" charset="0"/>
                <a:ea typeface="Open Sans" panose="020B0606030504020204" pitchFamily="34" charset="0"/>
                <a:cs typeface="Open Sans" panose="020B0606030504020204" pitchFamily="34" charset="0"/>
              </a:rPr>
              <a:t> </a:t>
            </a:r>
            <a:r>
              <a:rPr lang="it-IT" sz="3200" b="1" dirty="0" err="1">
                <a:latin typeface="Open Sans" panose="020B0606030504020204" pitchFamily="34" charset="0"/>
                <a:ea typeface="Open Sans" panose="020B0606030504020204" pitchFamily="34" charset="0"/>
                <a:cs typeface="Open Sans" panose="020B0606030504020204" pitchFamily="34" charset="0"/>
              </a:rPr>
              <a:t>it</a:t>
            </a:r>
            <a:r>
              <a:rPr lang="it-IT" sz="3200" b="1" dirty="0">
                <a:latin typeface="Open Sans" panose="020B0606030504020204" pitchFamily="34" charset="0"/>
                <a:ea typeface="Open Sans" panose="020B0606030504020204" pitchFamily="34" charset="0"/>
                <a:cs typeface="Open Sans" panose="020B0606030504020204" pitchFamily="34" charset="0"/>
              </a:rPr>
              <a:t>?</a:t>
            </a:r>
          </a:p>
        </p:txBody>
      </p:sp>
      <p:sp>
        <p:nvSpPr>
          <p:cNvPr id="3" name="TextBox 2">
            <a:extLst>
              <a:ext uri="{FF2B5EF4-FFF2-40B4-BE49-F238E27FC236}">
                <a16:creationId xmlns:a16="http://schemas.microsoft.com/office/drawing/2014/main" id="{21FF9745-8AEF-8FEE-00B4-E832A3098122}"/>
              </a:ext>
            </a:extLst>
          </p:cNvPr>
          <p:cNvSpPr txBox="1"/>
          <p:nvPr/>
        </p:nvSpPr>
        <p:spPr>
          <a:xfrm>
            <a:off x="472875" y="2305615"/>
            <a:ext cx="4556760" cy="954107"/>
          </a:xfrm>
          <a:prstGeom prst="rect">
            <a:avLst/>
          </a:prstGeom>
          <a:noFill/>
        </p:spPr>
        <p:txBody>
          <a:bodyPr wrap="none" rtlCol="0">
            <a:spAutoFit/>
          </a:bodyPr>
          <a:lstStyle/>
          <a:p>
            <a:pPr marL="342900" indent="-342900">
              <a:buAutoNum type="arabicPeriod"/>
            </a:pPr>
            <a:r>
              <a:rPr lang="en-IT" sz="2800" dirty="0"/>
              <a:t>Gestione dei pacchetti</a:t>
            </a:r>
          </a:p>
          <a:p>
            <a:pPr marL="342900" indent="-342900">
              <a:buAutoNum type="arabicPeriod"/>
            </a:pPr>
            <a:r>
              <a:rPr lang="en-IT" sz="2800" dirty="0"/>
              <a:t>Configurazione parametrica</a:t>
            </a:r>
          </a:p>
        </p:txBody>
      </p:sp>
      <p:pic>
        <p:nvPicPr>
          <p:cNvPr id="5" name="Picture 2" descr="Helm (@HelmPack) / Twitter">
            <a:extLst>
              <a:ext uri="{FF2B5EF4-FFF2-40B4-BE49-F238E27FC236}">
                <a16:creationId xmlns:a16="http://schemas.microsoft.com/office/drawing/2014/main" id="{30F3BF3B-C431-5CA9-C6FF-26B2E86689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1169" y="2366622"/>
            <a:ext cx="1819956" cy="18199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0621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sp>
        <p:nvSpPr>
          <p:cNvPr id="4" name="AutoShape 2" descr="Kubernetes - Wikipedia">
            <a:extLst>
              <a:ext uri="{FF2B5EF4-FFF2-40B4-BE49-F238E27FC236}">
                <a16:creationId xmlns:a16="http://schemas.microsoft.com/office/drawing/2014/main" id="{86E5A45F-A6BA-BF8C-0FF7-F0A7444A59D9}"/>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T"/>
          </a:p>
        </p:txBody>
      </p:sp>
      <p:sp>
        <p:nvSpPr>
          <p:cNvPr id="2" name="Titolo 5">
            <a:extLst>
              <a:ext uri="{FF2B5EF4-FFF2-40B4-BE49-F238E27FC236}">
                <a16:creationId xmlns:a16="http://schemas.microsoft.com/office/drawing/2014/main" id="{B7D5F665-A1D8-2C49-FA32-163B84372724}"/>
              </a:ext>
            </a:extLst>
          </p:cNvPr>
          <p:cNvSpPr txBox="1">
            <a:spLocks/>
          </p:cNvSpPr>
          <p:nvPr/>
        </p:nvSpPr>
        <p:spPr>
          <a:xfrm>
            <a:off x="472875" y="778004"/>
            <a:ext cx="8198250" cy="10952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sz="3200" b="1" dirty="0" err="1">
                <a:latin typeface="Open Sans" panose="020B0606030504020204" pitchFamily="34" charset="0"/>
                <a:ea typeface="Open Sans" panose="020B0606030504020204" pitchFamily="34" charset="0"/>
                <a:cs typeface="Open Sans" panose="020B0606030504020204" pitchFamily="34" charset="0"/>
              </a:rPr>
              <a:t>Why</a:t>
            </a:r>
            <a:r>
              <a:rPr lang="it-IT" sz="3200" b="1" dirty="0">
                <a:latin typeface="Open Sans" panose="020B0606030504020204" pitchFamily="34" charset="0"/>
                <a:ea typeface="Open Sans" panose="020B0606030504020204" pitchFamily="34" charset="0"/>
                <a:cs typeface="Open Sans" panose="020B0606030504020204" pitchFamily="34" charset="0"/>
              </a:rPr>
              <a:t> the Helm u </a:t>
            </a:r>
            <a:r>
              <a:rPr lang="it-IT" sz="3200" b="1" dirty="0" err="1">
                <a:latin typeface="Open Sans" panose="020B0606030504020204" pitchFamily="34" charset="0"/>
                <a:ea typeface="Open Sans" panose="020B0606030504020204" pitchFamily="34" charset="0"/>
                <a:cs typeface="Open Sans" panose="020B0606030504020204" pitchFamily="34" charset="0"/>
              </a:rPr>
              <a:t>need</a:t>
            </a:r>
            <a:r>
              <a:rPr lang="it-IT" sz="3200" b="1" dirty="0">
                <a:latin typeface="Open Sans" panose="020B0606030504020204" pitchFamily="34" charset="0"/>
                <a:ea typeface="Open Sans" panose="020B0606030504020204" pitchFamily="34" charset="0"/>
                <a:cs typeface="Open Sans" panose="020B0606030504020204" pitchFamily="34" charset="0"/>
              </a:rPr>
              <a:t> </a:t>
            </a:r>
            <a:r>
              <a:rPr lang="it-IT" sz="3200" b="1" dirty="0" err="1">
                <a:latin typeface="Open Sans" panose="020B0606030504020204" pitchFamily="34" charset="0"/>
                <a:ea typeface="Open Sans" panose="020B0606030504020204" pitchFamily="34" charset="0"/>
                <a:cs typeface="Open Sans" panose="020B0606030504020204" pitchFamily="34" charset="0"/>
              </a:rPr>
              <a:t>it</a:t>
            </a:r>
            <a:r>
              <a:rPr lang="it-IT" sz="3200" b="1" dirty="0">
                <a:latin typeface="Open Sans" panose="020B0606030504020204" pitchFamily="34" charset="0"/>
                <a:ea typeface="Open Sans" panose="020B0606030504020204" pitchFamily="34" charset="0"/>
                <a:cs typeface="Open Sans" panose="020B0606030504020204" pitchFamily="34" charset="0"/>
              </a:rPr>
              <a:t>?</a:t>
            </a:r>
          </a:p>
        </p:txBody>
      </p:sp>
      <p:sp>
        <p:nvSpPr>
          <p:cNvPr id="3" name="TextBox 2">
            <a:extLst>
              <a:ext uri="{FF2B5EF4-FFF2-40B4-BE49-F238E27FC236}">
                <a16:creationId xmlns:a16="http://schemas.microsoft.com/office/drawing/2014/main" id="{21FF9745-8AEF-8FEE-00B4-E832A3098122}"/>
              </a:ext>
            </a:extLst>
          </p:cNvPr>
          <p:cNvSpPr txBox="1"/>
          <p:nvPr/>
        </p:nvSpPr>
        <p:spPr>
          <a:xfrm>
            <a:off x="472875" y="2305615"/>
            <a:ext cx="4556760" cy="1384995"/>
          </a:xfrm>
          <a:prstGeom prst="rect">
            <a:avLst/>
          </a:prstGeom>
          <a:noFill/>
        </p:spPr>
        <p:txBody>
          <a:bodyPr wrap="none" rtlCol="0">
            <a:spAutoFit/>
          </a:bodyPr>
          <a:lstStyle/>
          <a:p>
            <a:pPr marL="342900" indent="-342900">
              <a:buAutoNum type="arabicPeriod"/>
            </a:pPr>
            <a:r>
              <a:rPr lang="en-IT" sz="2800" dirty="0"/>
              <a:t>Gestione dei pacchetti</a:t>
            </a:r>
          </a:p>
          <a:p>
            <a:pPr marL="342900" indent="-342900">
              <a:buAutoNum type="arabicPeriod"/>
            </a:pPr>
            <a:r>
              <a:rPr lang="en-IT" sz="2800" dirty="0"/>
              <a:t>Configurazione parametrica</a:t>
            </a:r>
          </a:p>
          <a:p>
            <a:pPr marL="342900" indent="-342900">
              <a:buAutoNum type="arabicPeriod"/>
            </a:pPr>
            <a:r>
              <a:rPr lang="en-IT" sz="2800" dirty="0"/>
              <a:t>Gestione delle dipendenze</a:t>
            </a:r>
          </a:p>
        </p:txBody>
      </p:sp>
      <p:pic>
        <p:nvPicPr>
          <p:cNvPr id="5" name="Picture 2" descr="Helm (@HelmPack) / Twitter">
            <a:extLst>
              <a:ext uri="{FF2B5EF4-FFF2-40B4-BE49-F238E27FC236}">
                <a16:creationId xmlns:a16="http://schemas.microsoft.com/office/drawing/2014/main" id="{30F3BF3B-C431-5CA9-C6FF-26B2E86689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1169" y="2366622"/>
            <a:ext cx="1819956" cy="18199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1076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154113"/>
            <a:ext cx="2400300" cy="4460875"/>
          </a:xfrm>
          <a:prstGeom prst="rect">
            <a:avLst/>
          </a:prstGeom>
        </p:spPr>
        <p:txBody>
          <a:bodyPr vert="horz" lIns="91440" tIns="45720" rIns="91440" bIns="45720" rtlCol="0" anchor="ctr">
            <a:normAutofit/>
          </a:bodyPr>
          <a:lstStyle/>
          <a:p>
            <a:pPr>
              <a:lnSpc>
                <a:spcPct val="90000"/>
              </a:lnSpc>
            </a:pPr>
            <a:r>
              <a:rPr lang="en-US" sz="3400" kern="1200">
                <a:solidFill>
                  <a:srgbClr val="FFFFFF"/>
                </a:solidFill>
                <a:latin typeface="+mj-lt"/>
                <a:ea typeface="+mj-ea"/>
                <a:cs typeface="+mj-cs"/>
              </a:rPr>
              <a:t>NewVantage Report</a:t>
            </a:r>
          </a:p>
        </p:txBody>
      </p:sp>
      <p:sp>
        <p:nvSpPr>
          <p:cNvPr id="16" name="Segnaposto piè di pagina 3">
            <a:extLst>
              <a:ext uri="{FF2B5EF4-FFF2-40B4-BE49-F238E27FC236}">
                <a16:creationId xmlns:a16="http://schemas.microsoft.com/office/drawing/2014/main" id="{39474210-9556-5CB8-947F-BA3CDC558206}"/>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pic>
        <p:nvPicPr>
          <p:cNvPr id="1026" name="Picture 2">
            <a:extLst>
              <a:ext uri="{FF2B5EF4-FFF2-40B4-BE49-F238E27FC236}">
                <a16:creationId xmlns:a16="http://schemas.microsoft.com/office/drawing/2014/main" id="{47015768-0BF0-E8AA-FCB9-63861F0EC9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1240" y="317020"/>
            <a:ext cx="5715719" cy="55779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05763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sp>
        <p:nvSpPr>
          <p:cNvPr id="4" name="AutoShape 2" descr="Kubernetes - Wikipedia">
            <a:extLst>
              <a:ext uri="{FF2B5EF4-FFF2-40B4-BE49-F238E27FC236}">
                <a16:creationId xmlns:a16="http://schemas.microsoft.com/office/drawing/2014/main" id="{86E5A45F-A6BA-BF8C-0FF7-F0A7444A59D9}"/>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T"/>
          </a:p>
        </p:txBody>
      </p:sp>
      <p:sp>
        <p:nvSpPr>
          <p:cNvPr id="2" name="Titolo 5">
            <a:extLst>
              <a:ext uri="{FF2B5EF4-FFF2-40B4-BE49-F238E27FC236}">
                <a16:creationId xmlns:a16="http://schemas.microsoft.com/office/drawing/2014/main" id="{B7D5F665-A1D8-2C49-FA32-163B84372724}"/>
              </a:ext>
            </a:extLst>
          </p:cNvPr>
          <p:cNvSpPr txBox="1">
            <a:spLocks/>
          </p:cNvSpPr>
          <p:nvPr/>
        </p:nvSpPr>
        <p:spPr>
          <a:xfrm>
            <a:off x="472875" y="778004"/>
            <a:ext cx="8198250" cy="10952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sz="3200" b="1" dirty="0" err="1">
                <a:latin typeface="Open Sans" panose="020B0606030504020204" pitchFamily="34" charset="0"/>
                <a:ea typeface="Open Sans" panose="020B0606030504020204" pitchFamily="34" charset="0"/>
                <a:cs typeface="Open Sans" panose="020B0606030504020204" pitchFamily="34" charset="0"/>
              </a:rPr>
              <a:t>Why</a:t>
            </a:r>
            <a:r>
              <a:rPr lang="it-IT" sz="3200" b="1" dirty="0">
                <a:latin typeface="Open Sans" panose="020B0606030504020204" pitchFamily="34" charset="0"/>
                <a:ea typeface="Open Sans" panose="020B0606030504020204" pitchFamily="34" charset="0"/>
                <a:cs typeface="Open Sans" panose="020B0606030504020204" pitchFamily="34" charset="0"/>
              </a:rPr>
              <a:t> the Helm u </a:t>
            </a:r>
            <a:r>
              <a:rPr lang="it-IT" sz="3200" b="1" dirty="0" err="1">
                <a:latin typeface="Open Sans" panose="020B0606030504020204" pitchFamily="34" charset="0"/>
                <a:ea typeface="Open Sans" panose="020B0606030504020204" pitchFamily="34" charset="0"/>
                <a:cs typeface="Open Sans" panose="020B0606030504020204" pitchFamily="34" charset="0"/>
              </a:rPr>
              <a:t>need</a:t>
            </a:r>
            <a:r>
              <a:rPr lang="it-IT" sz="3200" b="1" dirty="0">
                <a:latin typeface="Open Sans" panose="020B0606030504020204" pitchFamily="34" charset="0"/>
                <a:ea typeface="Open Sans" panose="020B0606030504020204" pitchFamily="34" charset="0"/>
                <a:cs typeface="Open Sans" panose="020B0606030504020204" pitchFamily="34" charset="0"/>
              </a:rPr>
              <a:t> </a:t>
            </a:r>
            <a:r>
              <a:rPr lang="it-IT" sz="3200" b="1" dirty="0" err="1">
                <a:latin typeface="Open Sans" panose="020B0606030504020204" pitchFamily="34" charset="0"/>
                <a:ea typeface="Open Sans" panose="020B0606030504020204" pitchFamily="34" charset="0"/>
                <a:cs typeface="Open Sans" panose="020B0606030504020204" pitchFamily="34" charset="0"/>
              </a:rPr>
              <a:t>it</a:t>
            </a:r>
            <a:r>
              <a:rPr lang="it-IT" sz="3200" b="1" dirty="0">
                <a:latin typeface="Open Sans" panose="020B0606030504020204" pitchFamily="34" charset="0"/>
                <a:ea typeface="Open Sans" panose="020B0606030504020204" pitchFamily="34" charset="0"/>
                <a:cs typeface="Open Sans" panose="020B0606030504020204" pitchFamily="34" charset="0"/>
              </a:rPr>
              <a:t>?</a:t>
            </a:r>
          </a:p>
        </p:txBody>
      </p:sp>
      <p:sp>
        <p:nvSpPr>
          <p:cNvPr id="3" name="TextBox 2">
            <a:extLst>
              <a:ext uri="{FF2B5EF4-FFF2-40B4-BE49-F238E27FC236}">
                <a16:creationId xmlns:a16="http://schemas.microsoft.com/office/drawing/2014/main" id="{21FF9745-8AEF-8FEE-00B4-E832A3098122}"/>
              </a:ext>
            </a:extLst>
          </p:cNvPr>
          <p:cNvSpPr txBox="1"/>
          <p:nvPr/>
        </p:nvSpPr>
        <p:spPr>
          <a:xfrm>
            <a:off x="472875" y="2305615"/>
            <a:ext cx="5940216" cy="1815882"/>
          </a:xfrm>
          <a:prstGeom prst="rect">
            <a:avLst/>
          </a:prstGeom>
          <a:noFill/>
        </p:spPr>
        <p:txBody>
          <a:bodyPr wrap="none" rtlCol="0">
            <a:spAutoFit/>
          </a:bodyPr>
          <a:lstStyle/>
          <a:p>
            <a:pPr marL="342900" indent="-342900">
              <a:buAutoNum type="arabicPeriod"/>
            </a:pPr>
            <a:r>
              <a:rPr lang="en-IT" sz="2800" dirty="0"/>
              <a:t>Gestione dei pacchetti</a:t>
            </a:r>
          </a:p>
          <a:p>
            <a:pPr marL="342900" indent="-342900">
              <a:buAutoNum type="arabicPeriod"/>
            </a:pPr>
            <a:r>
              <a:rPr lang="en-IT" sz="2800" dirty="0"/>
              <a:t>Configurazione parametrica</a:t>
            </a:r>
          </a:p>
          <a:p>
            <a:pPr marL="342900" indent="-342900">
              <a:buAutoNum type="arabicPeriod"/>
            </a:pPr>
            <a:r>
              <a:rPr lang="en-IT" sz="2800" dirty="0"/>
              <a:t>Gestione delle dipendenze</a:t>
            </a:r>
          </a:p>
          <a:p>
            <a:pPr marL="342900" indent="-342900">
              <a:buAutoNum type="arabicPeriod"/>
            </a:pPr>
            <a:r>
              <a:rPr lang="en-IT" sz="2800" dirty="0"/>
              <a:t>Versioning e rollback dell’architettura</a:t>
            </a:r>
          </a:p>
        </p:txBody>
      </p:sp>
      <p:pic>
        <p:nvPicPr>
          <p:cNvPr id="5" name="Picture 2" descr="Helm (@HelmPack) / Twitter">
            <a:extLst>
              <a:ext uri="{FF2B5EF4-FFF2-40B4-BE49-F238E27FC236}">
                <a16:creationId xmlns:a16="http://schemas.microsoft.com/office/drawing/2014/main" id="{30F3BF3B-C431-5CA9-C6FF-26B2E86689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1169" y="2366622"/>
            <a:ext cx="1819956" cy="18199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21307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sp>
        <p:nvSpPr>
          <p:cNvPr id="4" name="AutoShape 2" descr="Kubernetes - Wikipedia">
            <a:extLst>
              <a:ext uri="{FF2B5EF4-FFF2-40B4-BE49-F238E27FC236}">
                <a16:creationId xmlns:a16="http://schemas.microsoft.com/office/drawing/2014/main" id="{86E5A45F-A6BA-BF8C-0FF7-F0A7444A59D9}"/>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T"/>
          </a:p>
        </p:txBody>
      </p:sp>
      <p:sp>
        <p:nvSpPr>
          <p:cNvPr id="2" name="Titolo 5">
            <a:extLst>
              <a:ext uri="{FF2B5EF4-FFF2-40B4-BE49-F238E27FC236}">
                <a16:creationId xmlns:a16="http://schemas.microsoft.com/office/drawing/2014/main" id="{B7D5F665-A1D8-2C49-FA32-163B84372724}"/>
              </a:ext>
            </a:extLst>
          </p:cNvPr>
          <p:cNvSpPr txBox="1">
            <a:spLocks/>
          </p:cNvSpPr>
          <p:nvPr/>
        </p:nvSpPr>
        <p:spPr>
          <a:xfrm>
            <a:off x="472875" y="778004"/>
            <a:ext cx="8198250" cy="10952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sz="3200" b="1" dirty="0" err="1">
                <a:latin typeface="Open Sans" panose="020B0606030504020204" pitchFamily="34" charset="0"/>
                <a:ea typeface="Open Sans" panose="020B0606030504020204" pitchFamily="34" charset="0"/>
                <a:cs typeface="Open Sans" panose="020B0606030504020204" pitchFamily="34" charset="0"/>
              </a:rPr>
              <a:t>Why</a:t>
            </a:r>
            <a:r>
              <a:rPr lang="it-IT" sz="3200" b="1" dirty="0">
                <a:latin typeface="Open Sans" panose="020B0606030504020204" pitchFamily="34" charset="0"/>
                <a:ea typeface="Open Sans" panose="020B0606030504020204" pitchFamily="34" charset="0"/>
                <a:cs typeface="Open Sans" panose="020B0606030504020204" pitchFamily="34" charset="0"/>
              </a:rPr>
              <a:t> the Helm u </a:t>
            </a:r>
            <a:r>
              <a:rPr lang="it-IT" sz="3200" b="1" dirty="0" err="1">
                <a:latin typeface="Open Sans" panose="020B0606030504020204" pitchFamily="34" charset="0"/>
                <a:ea typeface="Open Sans" panose="020B0606030504020204" pitchFamily="34" charset="0"/>
                <a:cs typeface="Open Sans" panose="020B0606030504020204" pitchFamily="34" charset="0"/>
              </a:rPr>
              <a:t>need</a:t>
            </a:r>
            <a:r>
              <a:rPr lang="it-IT" sz="3200" b="1" dirty="0">
                <a:latin typeface="Open Sans" panose="020B0606030504020204" pitchFamily="34" charset="0"/>
                <a:ea typeface="Open Sans" panose="020B0606030504020204" pitchFamily="34" charset="0"/>
                <a:cs typeface="Open Sans" panose="020B0606030504020204" pitchFamily="34" charset="0"/>
              </a:rPr>
              <a:t> </a:t>
            </a:r>
            <a:r>
              <a:rPr lang="it-IT" sz="3200" b="1" dirty="0" err="1">
                <a:latin typeface="Open Sans" panose="020B0606030504020204" pitchFamily="34" charset="0"/>
                <a:ea typeface="Open Sans" panose="020B0606030504020204" pitchFamily="34" charset="0"/>
                <a:cs typeface="Open Sans" panose="020B0606030504020204" pitchFamily="34" charset="0"/>
              </a:rPr>
              <a:t>it</a:t>
            </a:r>
            <a:r>
              <a:rPr lang="it-IT" sz="3200" b="1" dirty="0">
                <a:latin typeface="Open Sans" panose="020B0606030504020204" pitchFamily="34" charset="0"/>
                <a:ea typeface="Open Sans" panose="020B0606030504020204" pitchFamily="34" charset="0"/>
                <a:cs typeface="Open Sans" panose="020B0606030504020204" pitchFamily="34" charset="0"/>
              </a:rPr>
              <a:t>?</a:t>
            </a:r>
          </a:p>
        </p:txBody>
      </p:sp>
      <p:sp>
        <p:nvSpPr>
          <p:cNvPr id="3" name="TextBox 2">
            <a:extLst>
              <a:ext uri="{FF2B5EF4-FFF2-40B4-BE49-F238E27FC236}">
                <a16:creationId xmlns:a16="http://schemas.microsoft.com/office/drawing/2014/main" id="{21FF9745-8AEF-8FEE-00B4-E832A3098122}"/>
              </a:ext>
            </a:extLst>
          </p:cNvPr>
          <p:cNvSpPr txBox="1"/>
          <p:nvPr/>
        </p:nvSpPr>
        <p:spPr>
          <a:xfrm>
            <a:off x="472875" y="2305615"/>
            <a:ext cx="5940216" cy="2246769"/>
          </a:xfrm>
          <a:prstGeom prst="rect">
            <a:avLst/>
          </a:prstGeom>
          <a:noFill/>
        </p:spPr>
        <p:txBody>
          <a:bodyPr wrap="none" rtlCol="0">
            <a:spAutoFit/>
          </a:bodyPr>
          <a:lstStyle/>
          <a:p>
            <a:pPr marL="342900" indent="-342900">
              <a:buAutoNum type="arabicPeriod"/>
            </a:pPr>
            <a:r>
              <a:rPr lang="en-IT" sz="2800" dirty="0"/>
              <a:t>Gestione dei pacchetti</a:t>
            </a:r>
          </a:p>
          <a:p>
            <a:pPr marL="342900" indent="-342900">
              <a:buAutoNum type="arabicPeriod"/>
            </a:pPr>
            <a:r>
              <a:rPr lang="en-IT" sz="2800" dirty="0"/>
              <a:t>Configurazione parametrica</a:t>
            </a:r>
          </a:p>
          <a:p>
            <a:pPr marL="342900" indent="-342900">
              <a:buAutoNum type="arabicPeriod"/>
            </a:pPr>
            <a:r>
              <a:rPr lang="en-IT" sz="2800" dirty="0"/>
              <a:t>Gestione delle dipendenze</a:t>
            </a:r>
          </a:p>
          <a:p>
            <a:pPr marL="342900" indent="-342900">
              <a:buAutoNum type="arabicPeriod"/>
            </a:pPr>
            <a:r>
              <a:rPr lang="en-IT" sz="2800" dirty="0"/>
              <a:t>Versioning e rollback dell’architettura</a:t>
            </a:r>
          </a:p>
          <a:p>
            <a:pPr marL="342900" indent="-342900">
              <a:buAutoNum type="arabicPeriod"/>
            </a:pPr>
            <a:r>
              <a:rPr lang="en-IT" sz="2800" dirty="0"/>
              <a:t>Condivisione e riutilizzo</a:t>
            </a:r>
          </a:p>
        </p:txBody>
      </p:sp>
      <p:pic>
        <p:nvPicPr>
          <p:cNvPr id="5" name="Picture 2" descr="Helm (@HelmPack) / Twitter">
            <a:extLst>
              <a:ext uri="{FF2B5EF4-FFF2-40B4-BE49-F238E27FC236}">
                <a16:creationId xmlns:a16="http://schemas.microsoft.com/office/drawing/2014/main" id="{30F3BF3B-C431-5CA9-C6FF-26B2E86689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1169" y="2366622"/>
            <a:ext cx="1819956" cy="18199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23379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sp>
        <p:nvSpPr>
          <p:cNvPr id="4" name="AutoShape 2" descr="Kubernetes - Wikipedia">
            <a:extLst>
              <a:ext uri="{FF2B5EF4-FFF2-40B4-BE49-F238E27FC236}">
                <a16:creationId xmlns:a16="http://schemas.microsoft.com/office/drawing/2014/main" id="{86E5A45F-A6BA-BF8C-0FF7-F0A7444A59D9}"/>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T"/>
          </a:p>
        </p:txBody>
      </p:sp>
      <p:pic>
        <p:nvPicPr>
          <p:cNvPr id="31746" name="Picture 2">
            <a:extLst>
              <a:ext uri="{FF2B5EF4-FFF2-40B4-BE49-F238E27FC236}">
                <a16:creationId xmlns:a16="http://schemas.microsoft.com/office/drawing/2014/main" id="{D3530CB0-3F6E-16C1-1C9A-C8B225AAD8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0" y="1028700"/>
            <a:ext cx="4572000" cy="4495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27851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154113"/>
            <a:ext cx="2400300" cy="4460875"/>
          </a:xfrm>
          <a:prstGeom prst="rect">
            <a:avLst/>
          </a:prstGeom>
        </p:spPr>
        <p:txBody>
          <a:bodyPr vert="horz" lIns="91440" tIns="45720" rIns="91440" bIns="45720" rtlCol="0" anchor="ctr">
            <a:normAutofit/>
          </a:bodyPr>
          <a:lstStyle/>
          <a:p>
            <a:pPr>
              <a:lnSpc>
                <a:spcPct val="90000"/>
              </a:lnSpc>
            </a:pPr>
            <a:r>
              <a:rPr lang="en-US" sz="3400" kern="1200">
                <a:solidFill>
                  <a:srgbClr val="FFFFFF"/>
                </a:solidFill>
                <a:latin typeface="+mj-lt"/>
                <a:ea typeface="+mj-ea"/>
                <a:cs typeface="+mj-cs"/>
              </a:rPr>
              <a:t>NewVantage Report</a:t>
            </a:r>
          </a:p>
        </p:txBody>
      </p:sp>
      <p:sp>
        <p:nvSpPr>
          <p:cNvPr id="2" name="Ovale 1">
            <a:extLst>
              <a:ext uri="{FF2B5EF4-FFF2-40B4-BE49-F238E27FC236}">
                <a16:creationId xmlns:a16="http://schemas.microsoft.com/office/drawing/2014/main" id="{C6719FE8-1925-B20E-68DE-09292845054B}"/>
              </a:ext>
            </a:extLst>
          </p:cNvPr>
          <p:cNvSpPr/>
          <p:nvPr/>
        </p:nvSpPr>
        <p:spPr bwMode="auto">
          <a:xfrm>
            <a:off x="4793353" y="471113"/>
            <a:ext cx="3160202" cy="209955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it-IT" dirty="0">
                <a:gradFill>
                  <a:gsLst>
                    <a:gs pos="0">
                      <a:srgbClr val="FFFFFF"/>
                    </a:gs>
                    <a:gs pos="100000">
                      <a:srgbClr val="FFFFFF"/>
                    </a:gs>
                  </a:gsLst>
                  <a:lin ang="5400000" scaled="0"/>
                </a:gradFill>
                <a:ea typeface="Segoe UI" pitchFamily="34" charset="0"/>
                <a:cs typeface="Segoe UI" pitchFamily="34" charset="0"/>
              </a:rPr>
              <a:t>The </a:t>
            </a:r>
            <a:r>
              <a:rPr lang="it-IT" dirty="0" err="1">
                <a:gradFill>
                  <a:gsLst>
                    <a:gs pos="0">
                      <a:srgbClr val="FFFFFF"/>
                    </a:gs>
                    <a:gs pos="100000">
                      <a:srgbClr val="FFFFFF"/>
                    </a:gs>
                  </a:gsLst>
                  <a:lin ang="5400000" scaled="0"/>
                </a:gradFill>
                <a:ea typeface="Segoe UI" pitchFamily="34" charset="0"/>
                <a:cs typeface="Segoe UI" pitchFamily="34" charset="0"/>
              </a:rPr>
              <a:t>lowest</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level</a:t>
            </a:r>
            <a:r>
              <a:rPr lang="it-IT" dirty="0">
                <a:gradFill>
                  <a:gsLst>
                    <a:gs pos="0">
                      <a:srgbClr val="FFFFFF"/>
                    </a:gs>
                    <a:gs pos="100000">
                      <a:srgbClr val="FFFFFF"/>
                    </a:gs>
                  </a:gsLst>
                  <a:lin ang="5400000" scaled="0"/>
                </a:gradFill>
                <a:ea typeface="Segoe UI" pitchFamily="34" charset="0"/>
                <a:cs typeface="Segoe UI" pitchFamily="34" charset="0"/>
              </a:rPr>
              <a:t> of knowledge </a:t>
            </a:r>
            <a:r>
              <a:rPr lang="it-IT" dirty="0" err="1">
                <a:gradFill>
                  <a:gsLst>
                    <a:gs pos="0">
                      <a:srgbClr val="FFFFFF"/>
                    </a:gs>
                    <a:gs pos="100000">
                      <a:srgbClr val="FFFFFF"/>
                    </a:gs>
                  </a:gsLst>
                  <a:lin ang="5400000" scaled="0"/>
                </a:gradFill>
                <a:ea typeface="Segoe UI" pitchFamily="34" charset="0"/>
                <a:cs typeface="Segoe UI" pitchFamily="34" charset="0"/>
              </a:rPr>
              <a:t>is</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when</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we</a:t>
            </a:r>
            <a:r>
              <a:rPr lang="it-IT" dirty="0">
                <a:gradFill>
                  <a:gsLst>
                    <a:gs pos="0">
                      <a:srgbClr val="FFFFFF"/>
                    </a:gs>
                    <a:gs pos="100000">
                      <a:srgbClr val="FFFFFF"/>
                    </a:gs>
                  </a:gsLst>
                  <a:lin ang="5400000" scaled="0"/>
                </a:gradFill>
                <a:ea typeface="Segoe UI" pitchFamily="34" charset="0"/>
                <a:cs typeface="Segoe UI" pitchFamily="34" charset="0"/>
              </a:rPr>
              <a:t> make a </a:t>
            </a:r>
            <a:r>
              <a:rPr lang="it-IT" dirty="0" err="1">
                <a:gradFill>
                  <a:gsLst>
                    <a:gs pos="0">
                      <a:srgbClr val="FFFFFF"/>
                    </a:gs>
                    <a:gs pos="100000">
                      <a:srgbClr val="FFFFFF"/>
                    </a:gs>
                  </a:gsLst>
                  <a:lin ang="5400000" scaled="0"/>
                </a:gradFill>
                <a:ea typeface="Segoe UI" pitchFamily="34" charset="0"/>
                <a:cs typeface="Segoe UI" pitchFamily="34" charset="0"/>
              </a:rPr>
              <a:t>lot</a:t>
            </a:r>
            <a:r>
              <a:rPr lang="it-IT" dirty="0">
                <a:gradFill>
                  <a:gsLst>
                    <a:gs pos="0">
                      <a:srgbClr val="FFFFFF"/>
                    </a:gs>
                    <a:gs pos="100000">
                      <a:srgbClr val="FFFFFF"/>
                    </a:gs>
                  </a:gsLst>
                  <a:lin ang="5400000" scaled="0"/>
                </a:gradFill>
                <a:ea typeface="Segoe UI" pitchFamily="34" charset="0"/>
                <a:cs typeface="Segoe UI" pitchFamily="34" charset="0"/>
              </a:rPr>
              <a:t> of </a:t>
            </a:r>
            <a:r>
              <a:rPr lang="it-IT" dirty="0" err="1">
                <a:gradFill>
                  <a:gsLst>
                    <a:gs pos="0">
                      <a:srgbClr val="FFFFFF"/>
                    </a:gs>
                    <a:gs pos="100000">
                      <a:srgbClr val="FFFFFF"/>
                    </a:gs>
                  </a:gsLst>
                  <a:lin ang="5400000" scaled="0"/>
                </a:gradFill>
                <a:ea typeface="Segoe UI" pitchFamily="34" charset="0"/>
                <a:cs typeface="Segoe UI" pitchFamily="34" charset="0"/>
              </a:rPr>
              <a:t>decisions</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about</a:t>
            </a:r>
            <a:r>
              <a:rPr lang="it-IT" dirty="0">
                <a:gradFill>
                  <a:gsLst>
                    <a:gs pos="0">
                      <a:srgbClr val="FFFFFF"/>
                    </a:gs>
                    <a:gs pos="100000">
                      <a:srgbClr val="FFFFFF"/>
                    </a:gs>
                  </a:gsLst>
                  <a:lin ang="5400000" scaled="0"/>
                </a:gradFill>
                <a:ea typeface="Segoe UI" pitchFamily="34" charset="0"/>
                <a:cs typeface="Segoe UI" pitchFamily="34" charset="0"/>
              </a:rPr>
              <a:t> the future system</a:t>
            </a:r>
          </a:p>
        </p:txBody>
      </p:sp>
      <p:sp>
        <p:nvSpPr>
          <p:cNvPr id="5" name="Ovale 4">
            <a:extLst>
              <a:ext uri="{FF2B5EF4-FFF2-40B4-BE49-F238E27FC236}">
                <a16:creationId xmlns:a16="http://schemas.microsoft.com/office/drawing/2014/main" id="{D4BC8534-4889-393C-62A3-6DF6EBC2ED21}"/>
              </a:ext>
            </a:extLst>
          </p:cNvPr>
          <p:cNvSpPr/>
          <p:nvPr/>
        </p:nvSpPr>
        <p:spPr bwMode="auto">
          <a:xfrm>
            <a:off x="5457425" y="3429000"/>
            <a:ext cx="3332894" cy="218598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it-IT" dirty="0" err="1">
                <a:gradFill>
                  <a:gsLst>
                    <a:gs pos="0">
                      <a:srgbClr val="FFFFFF"/>
                    </a:gs>
                    <a:gs pos="100000">
                      <a:srgbClr val="FFFFFF"/>
                    </a:gs>
                  </a:gsLst>
                  <a:lin ang="5400000" scaled="0"/>
                </a:gradFill>
                <a:ea typeface="Segoe UI" pitchFamily="34" charset="0"/>
                <a:cs typeface="Segoe UI" pitchFamily="34" charset="0"/>
              </a:rPr>
              <a:t>It’s</a:t>
            </a:r>
            <a:r>
              <a:rPr lang="it-IT" dirty="0">
                <a:gradFill>
                  <a:gsLst>
                    <a:gs pos="0">
                      <a:srgbClr val="FFFFFF"/>
                    </a:gs>
                    <a:gs pos="100000">
                      <a:srgbClr val="FFFFFF"/>
                    </a:gs>
                  </a:gsLst>
                  <a:lin ang="5400000" scaled="0"/>
                </a:gradFill>
                <a:ea typeface="Segoe UI" pitchFamily="34" charset="0"/>
                <a:cs typeface="Segoe UI" pitchFamily="34" charset="0"/>
              </a:rPr>
              <a:t> easy to make </a:t>
            </a:r>
            <a:r>
              <a:rPr lang="it-IT" dirty="0" err="1">
                <a:gradFill>
                  <a:gsLst>
                    <a:gs pos="0">
                      <a:srgbClr val="FFFFFF"/>
                    </a:gs>
                    <a:gs pos="100000">
                      <a:srgbClr val="FFFFFF"/>
                    </a:gs>
                  </a:gsLst>
                  <a:lin ang="5400000" scaled="0"/>
                </a:gradFill>
                <a:ea typeface="Segoe UI" pitchFamily="34" charset="0"/>
                <a:cs typeface="Segoe UI" pitchFamily="34" charset="0"/>
              </a:rPr>
              <a:t>things</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complicated</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but</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it’s</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complicated</a:t>
            </a:r>
            <a:r>
              <a:rPr lang="it-IT" dirty="0">
                <a:gradFill>
                  <a:gsLst>
                    <a:gs pos="0">
                      <a:srgbClr val="FFFFFF"/>
                    </a:gs>
                    <a:gs pos="100000">
                      <a:srgbClr val="FFFFFF"/>
                    </a:gs>
                  </a:gsLst>
                  <a:lin ang="5400000" scaled="0"/>
                </a:gradFill>
                <a:ea typeface="Segoe UI" pitchFamily="34" charset="0"/>
                <a:cs typeface="Segoe UI" pitchFamily="34" charset="0"/>
              </a:rPr>
              <a:t> to make </a:t>
            </a:r>
            <a:r>
              <a:rPr lang="it-IT" dirty="0" err="1">
                <a:gradFill>
                  <a:gsLst>
                    <a:gs pos="0">
                      <a:srgbClr val="FFFFFF"/>
                    </a:gs>
                    <a:gs pos="100000">
                      <a:srgbClr val="FFFFFF"/>
                    </a:gs>
                  </a:gsLst>
                  <a:lin ang="5400000" scaled="0"/>
                </a:gradFill>
                <a:ea typeface="Segoe UI" pitchFamily="34" charset="0"/>
                <a:cs typeface="Segoe UI" pitchFamily="34" charset="0"/>
              </a:rPr>
              <a:t>them</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simple</a:t>
            </a:r>
            <a:endParaRPr lang="it-IT"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mmagine 6" descr="Immagine che contiene clipart, disegno, Cartoni animati, illustrazione&#10;&#10;Descrizione generata automaticamente">
            <a:extLst>
              <a:ext uri="{FF2B5EF4-FFF2-40B4-BE49-F238E27FC236}">
                <a16:creationId xmlns:a16="http://schemas.microsoft.com/office/drawing/2014/main" id="{0D7212DD-FA45-B2E4-6182-4082A18C2C9E}"/>
              </a:ext>
            </a:extLst>
          </p:cNvPr>
          <p:cNvPicPr>
            <a:picLocks noChangeAspect="1"/>
          </p:cNvPicPr>
          <p:nvPr/>
        </p:nvPicPr>
        <p:blipFill>
          <a:blip r:embed="rId2"/>
          <a:stretch>
            <a:fillRect/>
          </a:stretch>
        </p:blipFill>
        <p:spPr>
          <a:xfrm>
            <a:off x="177218" y="1346530"/>
            <a:ext cx="4438917" cy="3587780"/>
          </a:xfrm>
          <a:prstGeom prst="rect">
            <a:avLst/>
          </a:prstGeom>
        </p:spPr>
      </p:pic>
      <p:sp>
        <p:nvSpPr>
          <p:cNvPr id="8" name="CasellaDiTesto 7">
            <a:extLst>
              <a:ext uri="{FF2B5EF4-FFF2-40B4-BE49-F238E27FC236}">
                <a16:creationId xmlns:a16="http://schemas.microsoft.com/office/drawing/2014/main" id="{12D3E1FC-8BB7-288E-9A07-FDA956741145}"/>
              </a:ext>
            </a:extLst>
          </p:cNvPr>
          <p:cNvSpPr txBox="1"/>
          <p:nvPr/>
        </p:nvSpPr>
        <p:spPr>
          <a:xfrm>
            <a:off x="177218" y="2759433"/>
            <a:ext cx="1175495" cy="489365"/>
          </a:xfrm>
          <a:prstGeom prst="rect">
            <a:avLst/>
          </a:prstGeom>
          <a:noFill/>
        </p:spPr>
        <p:txBody>
          <a:bodyPr wrap="square" lIns="182880" tIns="146304" rIns="182880" bIns="146304" rtlCol="0">
            <a:spAutoFit/>
          </a:bodyPr>
          <a:lstStyle/>
          <a:p>
            <a:pPr>
              <a:lnSpc>
                <a:spcPct val="90000"/>
              </a:lnSpc>
              <a:spcAft>
                <a:spcPts val="600"/>
              </a:spcAft>
            </a:pPr>
            <a:r>
              <a:rPr lang="it-IT" sz="1400" b="1" dirty="0" err="1"/>
              <a:t>Monolithic</a:t>
            </a:r>
            <a:endParaRPr lang="it-IT" sz="1400" b="1" dirty="0"/>
          </a:p>
        </p:txBody>
      </p:sp>
      <p:sp>
        <p:nvSpPr>
          <p:cNvPr id="9" name="CasellaDiTesto 8">
            <a:extLst>
              <a:ext uri="{FF2B5EF4-FFF2-40B4-BE49-F238E27FC236}">
                <a16:creationId xmlns:a16="http://schemas.microsoft.com/office/drawing/2014/main" id="{7775A71F-10CF-6F5F-E26B-A96241E6F92A}"/>
              </a:ext>
            </a:extLst>
          </p:cNvPr>
          <p:cNvSpPr txBox="1"/>
          <p:nvPr/>
        </p:nvSpPr>
        <p:spPr>
          <a:xfrm>
            <a:off x="749338" y="1563616"/>
            <a:ext cx="1524000" cy="489365"/>
          </a:xfrm>
          <a:prstGeom prst="rect">
            <a:avLst/>
          </a:prstGeom>
          <a:noFill/>
        </p:spPr>
        <p:txBody>
          <a:bodyPr wrap="square" lIns="182880" tIns="146304" rIns="182880" bIns="146304" rtlCol="0">
            <a:spAutoFit/>
          </a:bodyPr>
          <a:lstStyle/>
          <a:p>
            <a:pPr>
              <a:lnSpc>
                <a:spcPct val="90000"/>
              </a:lnSpc>
              <a:spcAft>
                <a:spcPts val="600"/>
              </a:spcAft>
            </a:pPr>
            <a:r>
              <a:rPr lang="it-IT" sz="1400" b="1" dirty="0" err="1"/>
              <a:t>Microservices</a:t>
            </a:r>
            <a:endParaRPr lang="it-IT" sz="1400" b="1" dirty="0"/>
          </a:p>
        </p:txBody>
      </p:sp>
      <p:sp>
        <p:nvSpPr>
          <p:cNvPr id="13" name="CasellaDiTesto 12">
            <a:extLst>
              <a:ext uri="{FF2B5EF4-FFF2-40B4-BE49-F238E27FC236}">
                <a16:creationId xmlns:a16="http://schemas.microsoft.com/office/drawing/2014/main" id="{9368B7B9-1CD1-6C7B-3A9C-655012B4FF88}"/>
              </a:ext>
            </a:extLst>
          </p:cNvPr>
          <p:cNvSpPr txBox="1"/>
          <p:nvPr/>
        </p:nvSpPr>
        <p:spPr>
          <a:xfrm>
            <a:off x="2377261" y="1520892"/>
            <a:ext cx="1219565" cy="489365"/>
          </a:xfrm>
          <a:prstGeom prst="rect">
            <a:avLst/>
          </a:prstGeom>
          <a:noFill/>
        </p:spPr>
        <p:txBody>
          <a:bodyPr wrap="none" lIns="182880" tIns="146304" rIns="182880" bIns="146304" rtlCol="0">
            <a:spAutoFit/>
          </a:bodyPr>
          <a:lstStyle/>
          <a:p>
            <a:pPr>
              <a:lnSpc>
                <a:spcPct val="90000"/>
              </a:lnSpc>
              <a:spcAft>
                <a:spcPts val="600"/>
              </a:spcAft>
            </a:pPr>
            <a:r>
              <a:rPr lang="it-IT" sz="1400" b="1" dirty="0" err="1"/>
              <a:t>Serverless</a:t>
            </a:r>
            <a:endParaRPr lang="it-IT" sz="1400" b="1" dirty="0"/>
          </a:p>
        </p:txBody>
      </p:sp>
      <p:sp>
        <p:nvSpPr>
          <p:cNvPr id="14" name="CasellaDiTesto 13">
            <a:extLst>
              <a:ext uri="{FF2B5EF4-FFF2-40B4-BE49-F238E27FC236}">
                <a16:creationId xmlns:a16="http://schemas.microsoft.com/office/drawing/2014/main" id="{04B96794-EAAC-6352-B698-5C2C46E7972D}"/>
              </a:ext>
            </a:extLst>
          </p:cNvPr>
          <p:cNvSpPr txBox="1"/>
          <p:nvPr/>
        </p:nvSpPr>
        <p:spPr>
          <a:xfrm>
            <a:off x="3563602" y="2857221"/>
            <a:ext cx="730521" cy="489365"/>
          </a:xfrm>
          <a:prstGeom prst="rect">
            <a:avLst/>
          </a:prstGeom>
          <a:noFill/>
        </p:spPr>
        <p:txBody>
          <a:bodyPr wrap="none" lIns="182880" tIns="146304" rIns="182880" bIns="146304" rtlCol="0">
            <a:spAutoFit/>
          </a:bodyPr>
          <a:lstStyle/>
          <a:p>
            <a:pPr>
              <a:lnSpc>
                <a:spcPct val="90000"/>
              </a:lnSpc>
              <a:spcAft>
                <a:spcPts val="600"/>
              </a:spcAft>
            </a:pPr>
            <a:r>
              <a:rPr lang="it-IT" sz="1400" b="1" dirty="0"/>
              <a:t>SOA</a:t>
            </a:r>
          </a:p>
        </p:txBody>
      </p:sp>
      <p:sp>
        <p:nvSpPr>
          <p:cNvPr id="15" name="CasellaDiTesto 14">
            <a:extLst>
              <a:ext uri="{FF2B5EF4-FFF2-40B4-BE49-F238E27FC236}">
                <a16:creationId xmlns:a16="http://schemas.microsoft.com/office/drawing/2014/main" id="{3FF0267E-94AE-817C-F2E4-567F30578BBE}"/>
              </a:ext>
            </a:extLst>
          </p:cNvPr>
          <p:cNvSpPr txBox="1"/>
          <p:nvPr/>
        </p:nvSpPr>
        <p:spPr>
          <a:xfrm>
            <a:off x="3725196" y="3582074"/>
            <a:ext cx="722505" cy="489365"/>
          </a:xfrm>
          <a:prstGeom prst="rect">
            <a:avLst/>
          </a:prstGeom>
          <a:noFill/>
        </p:spPr>
        <p:txBody>
          <a:bodyPr wrap="none" lIns="182880" tIns="146304" rIns="182880" bIns="146304" rtlCol="0">
            <a:spAutoFit/>
          </a:bodyPr>
          <a:lstStyle/>
          <a:p>
            <a:pPr>
              <a:lnSpc>
                <a:spcPct val="90000"/>
              </a:lnSpc>
              <a:spcAft>
                <a:spcPts val="600"/>
              </a:spcAft>
            </a:pPr>
            <a:r>
              <a:rPr lang="it-IT" sz="1400" b="1" dirty="0"/>
              <a:t>EDA</a:t>
            </a:r>
          </a:p>
        </p:txBody>
      </p:sp>
      <p:sp>
        <p:nvSpPr>
          <p:cNvPr id="16" name="Segnaposto piè di pagina 3">
            <a:extLst>
              <a:ext uri="{FF2B5EF4-FFF2-40B4-BE49-F238E27FC236}">
                <a16:creationId xmlns:a16="http://schemas.microsoft.com/office/drawing/2014/main" id="{39474210-9556-5CB8-947F-BA3CDC558206}"/>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spTree>
    <p:extLst>
      <p:ext uri="{BB962C8B-B14F-4D97-AF65-F5344CB8AC3E}">
        <p14:creationId xmlns:p14="http://schemas.microsoft.com/office/powerpoint/2010/main" val="875525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reeform: Shape 2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282117" y="-253670"/>
            <a:ext cx="137072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668730" y="422146"/>
            <a:ext cx="484026"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7532611" y="655140"/>
            <a:ext cx="515604"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7017482" y="0"/>
            <a:ext cx="2126518"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egnaposto piè di pagina 1"/>
          <p:cNvSpPr>
            <a:spLocks noGrp="1"/>
          </p:cNvSpPr>
          <p:nvPr>
            <p:ph type="ftr" sz="quarter" idx="10"/>
          </p:nvPr>
        </p:nvSpPr>
        <p:spPr>
          <a:xfrm>
            <a:off x="3028950" y="6356350"/>
            <a:ext cx="3086100" cy="365125"/>
          </a:xfrm>
        </p:spPr>
        <p:txBody>
          <a:bodyPr vert="horz" lIns="91440" tIns="45720" rIns="91440" bIns="45720" rtlCol="0" anchor="ctr">
            <a:normAutofit/>
          </a:bodyPr>
          <a:lstStyle/>
          <a:p>
            <a:pPr algn="ctr">
              <a:spcAft>
                <a:spcPts val="600"/>
              </a:spcAft>
              <a:defRPr/>
            </a:pPr>
            <a:r>
              <a:rPr lang="en-US" altLang="en-US" sz="1200" kern="1200">
                <a:solidFill>
                  <a:schemeClr val="tx1">
                    <a:tint val="75000"/>
                  </a:schemeClr>
                </a:solidFill>
                <a:latin typeface="+mn-lt"/>
                <a:ea typeface="+mn-ea"/>
                <a:cs typeface="+mn-cs"/>
              </a:rPr>
              <a:t>30/06/2023 – WorkingSoftware</a:t>
            </a:r>
          </a:p>
        </p:txBody>
      </p:sp>
      <p:sp>
        <p:nvSpPr>
          <p:cNvPr id="30" name="Isosceles Triangle 2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982258" y="6115501"/>
            <a:ext cx="1120884"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Immagine 14">
            <a:extLst>
              <a:ext uri="{FF2B5EF4-FFF2-40B4-BE49-F238E27FC236}">
                <a16:creationId xmlns:a16="http://schemas.microsoft.com/office/drawing/2014/main" id="{2A6CB487-7D6E-BEAA-8341-6E66C67D4993}"/>
              </a:ext>
            </a:extLst>
          </p:cNvPr>
          <p:cNvPicPr>
            <a:picLocks noChangeAspect="1"/>
          </p:cNvPicPr>
          <p:nvPr/>
        </p:nvPicPr>
        <p:blipFill>
          <a:blip r:embed="rId2"/>
          <a:stretch>
            <a:fillRect/>
          </a:stretch>
        </p:blipFill>
        <p:spPr>
          <a:xfrm>
            <a:off x="230791" y="1732623"/>
            <a:ext cx="3659724" cy="3862506"/>
          </a:xfrm>
          <a:prstGeom prst="rect">
            <a:avLst/>
          </a:prstGeom>
          <a:ln>
            <a:noFill/>
          </a:ln>
        </p:spPr>
      </p:pic>
      <p:sp>
        <p:nvSpPr>
          <p:cNvPr id="32" name="Isosceles Triangle 3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703060" y="6453143"/>
            <a:ext cx="611177"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e 15">
            <a:extLst>
              <a:ext uri="{FF2B5EF4-FFF2-40B4-BE49-F238E27FC236}">
                <a16:creationId xmlns:a16="http://schemas.microsoft.com/office/drawing/2014/main" id="{D1805EB3-6FCB-6767-BA0B-86D74BD80338}"/>
              </a:ext>
            </a:extLst>
          </p:cNvPr>
          <p:cNvSpPr/>
          <p:nvPr/>
        </p:nvSpPr>
        <p:spPr bwMode="auto">
          <a:xfrm>
            <a:off x="4121306" y="987562"/>
            <a:ext cx="3810000" cy="2133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it-IT" dirty="0">
                <a:gradFill>
                  <a:gsLst>
                    <a:gs pos="0">
                      <a:srgbClr val="FFFFFF"/>
                    </a:gs>
                    <a:gs pos="100000">
                      <a:srgbClr val="FFFFFF"/>
                    </a:gs>
                  </a:gsLst>
                  <a:lin ang="5400000" scaled="0"/>
                </a:gradFill>
                <a:ea typeface="Segoe UI" pitchFamily="34" charset="0"/>
                <a:cs typeface="Segoe UI" pitchFamily="34" charset="0"/>
              </a:rPr>
              <a:t>Risk </a:t>
            </a:r>
            <a:r>
              <a:rPr lang="it-IT" dirty="0" err="1">
                <a:gradFill>
                  <a:gsLst>
                    <a:gs pos="0">
                      <a:srgbClr val="FFFFFF"/>
                    </a:gs>
                    <a:gs pos="100000">
                      <a:srgbClr val="FFFFFF"/>
                    </a:gs>
                  </a:gsLst>
                  <a:lin ang="5400000" scaled="0"/>
                </a:gradFill>
                <a:ea typeface="Segoe UI" pitchFamily="34" charset="0"/>
                <a:cs typeface="Segoe UI" pitchFamily="34" charset="0"/>
              </a:rPr>
              <a:t>comes</a:t>
            </a:r>
            <a:r>
              <a:rPr lang="it-IT" dirty="0">
                <a:gradFill>
                  <a:gsLst>
                    <a:gs pos="0">
                      <a:srgbClr val="FFFFFF"/>
                    </a:gs>
                    <a:gs pos="100000">
                      <a:srgbClr val="FFFFFF"/>
                    </a:gs>
                  </a:gsLst>
                  <a:lin ang="5400000" scaled="0"/>
                </a:gradFill>
                <a:ea typeface="Segoe UI" pitchFamily="34" charset="0"/>
                <a:cs typeface="Segoe UI" pitchFamily="34" charset="0"/>
              </a:rPr>
              <a:t> from </a:t>
            </a:r>
            <a:r>
              <a:rPr lang="it-IT" dirty="0" err="1">
                <a:gradFill>
                  <a:gsLst>
                    <a:gs pos="0">
                      <a:srgbClr val="FFFFFF"/>
                    </a:gs>
                    <a:gs pos="100000">
                      <a:srgbClr val="FFFFFF"/>
                    </a:gs>
                  </a:gsLst>
                  <a:lin ang="5400000" scaled="0"/>
                </a:gradFill>
                <a:ea typeface="Segoe UI" pitchFamily="34" charset="0"/>
                <a:cs typeface="Segoe UI" pitchFamily="34" charset="0"/>
              </a:rPr>
              <a:t>not</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knowing</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what</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you</a:t>
            </a:r>
            <a:r>
              <a:rPr lang="it-IT" dirty="0">
                <a:gradFill>
                  <a:gsLst>
                    <a:gs pos="0">
                      <a:srgbClr val="FFFFFF"/>
                    </a:gs>
                    <a:gs pos="100000">
                      <a:srgbClr val="FFFFFF"/>
                    </a:gs>
                  </a:gsLst>
                  <a:lin ang="5400000" scaled="0"/>
                </a:gradFill>
                <a:ea typeface="Segoe UI" pitchFamily="34" charset="0"/>
                <a:cs typeface="Segoe UI" pitchFamily="34" charset="0"/>
              </a:rPr>
              <a:t> are </a:t>
            </a:r>
            <a:r>
              <a:rPr lang="it-IT" dirty="0" err="1">
                <a:gradFill>
                  <a:gsLst>
                    <a:gs pos="0">
                      <a:srgbClr val="FFFFFF"/>
                    </a:gs>
                    <a:gs pos="100000">
                      <a:srgbClr val="FFFFFF"/>
                    </a:gs>
                  </a:gsLst>
                  <a:lin ang="5400000" scaled="0"/>
                </a:gradFill>
                <a:ea typeface="Segoe UI" pitchFamily="34" charset="0"/>
                <a:cs typeface="Segoe UI" pitchFamily="34" charset="0"/>
              </a:rPr>
              <a:t>doing</a:t>
            </a:r>
            <a:endParaRPr lang="it-IT"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it-IT"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it-IT" sz="1400" dirty="0">
                <a:gradFill>
                  <a:gsLst>
                    <a:gs pos="0">
                      <a:srgbClr val="FFFFFF"/>
                    </a:gs>
                    <a:gs pos="100000">
                      <a:srgbClr val="FFFFFF"/>
                    </a:gs>
                  </a:gsLst>
                  <a:lin ang="5400000" scaled="0"/>
                </a:gradFill>
                <a:ea typeface="Segoe UI" pitchFamily="34" charset="0"/>
                <a:cs typeface="Segoe UI" pitchFamily="34" charset="0"/>
              </a:rPr>
              <a:t>(Warren Buffet)</a:t>
            </a:r>
          </a:p>
        </p:txBody>
      </p:sp>
      <p:sp>
        <p:nvSpPr>
          <p:cNvPr id="17" name="Ovale 16">
            <a:extLst>
              <a:ext uri="{FF2B5EF4-FFF2-40B4-BE49-F238E27FC236}">
                <a16:creationId xmlns:a16="http://schemas.microsoft.com/office/drawing/2014/main" id="{96DEC9A0-BD09-E2C7-B375-F38A6660BE2B}"/>
              </a:ext>
            </a:extLst>
          </p:cNvPr>
          <p:cNvSpPr/>
          <p:nvPr/>
        </p:nvSpPr>
        <p:spPr bwMode="auto">
          <a:xfrm>
            <a:off x="5103209" y="3982289"/>
            <a:ext cx="3810000" cy="175260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it-IT" dirty="0">
                <a:gradFill>
                  <a:gsLst>
                    <a:gs pos="0">
                      <a:srgbClr val="FFFFFF"/>
                    </a:gs>
                    <a:gs pos="100000">
                      <a:srgbClr val="FFFFFF"/>
                    </a:gs>
                  </a:gsLst>
                  <a:lin ang="5400000" scaled="0"/>
                </a:gradFill>
                <a:ea typeface="Segoe UI" pitchFamily="34" charset="0"/>
                <a:cs typeface="Segoe UI" pitchFamily="34" charset="0"/>
              </a:rPr>
              <a:t>The </a:t>
            </a:r>
            <a:r>
              <a:rPr lang="it-IT" dirty="0" err="1">
                <a:gradFill>
                  <a:gsLst>
                    <a:gs pos="0">
                      <a:srgbClr val="FFFFFF"/>
                    </a:gs>
                    <a:gs pos="100000">
                      <a:srgbClr val="FFFFFF"/>
                    </a:gs>
                  </a:gsLst>
                  <a:lin ang="5400000" scaled="0"/>
                </a:gradFill>
                <a:ea typeface="Segoe UI" pitchFamily="34" charset="0"/>
                <a:cs typeface="Segoe UI" pitchFamily="34" charset="0"/>
              </a:rPr>
              <a:t>only</a:t>
            </a:r>
            <a:r>
              <a:rPr lang="it-IT" dirty="0">
                <a:gradFill>
                  <a:gsLst>
                    <a:gs pos="0">
                      <a:srgbClr val="FFFFFF"/>
                    </a:gs>
                    <a:gs pos="100000">
                      <a:srgbClr val="FFFFFF"/>
                    </a:gs>
                  </a:gsLst>
                  <a:lin ang="5400000" scaled="0"/>
                </a:gradFill>
                <a:ea typeface="Segoe UI" pitchFamily="34" charset="0"/>
                <a:cs typeface="Segoe UI" pitchFamily="34" charset="0"/>
              </a:rPr>
              <a:t> way to </a:t>
            </a:r>
            <a:r>
              <a:rPr lang="it-IT" dirty="0" err="1">
                <a:gradFill>
                  <a:gsLst>
                    <a:gs pos="0">
                      <a:srgbClr val="FFFFFF"/>
                    </a:gs>
                    <a:gs pos="100000">
                      <a:srgbClr val="FFFFFF"/>
                    </a:gs>
                  </a:gsLst>
                  <a:lin ang="5400000" scaled="0"/>
                </a:gradFill>
                <a:ea typeface="Segoe UI" pitchFamily="34" charset="0"/>
                <a:cs typeface="Segoe UI" pitchFamily="34" charset="0"/>
              </a:rPr>
              <a:t>decrease</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ignorance</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is</a:t>
            </a:r>
            <a:r>
              <a:rPr lang="it-IT" dirty="0">
                <a:gradFill>
                  <a:gsLst>
                    <a:gs pos="0">
                      <a:srgbClr val="FFFFFF"/>
                    </a:gs>
                    <a:gs pos="100000">
                      <a:srgbClr val="FFFFFF"/>
                    </a:gs>
                  </a:gsLst>
                  <a:lin ang="5400000" scaled="0"/>
                </a:gradFill>
                <a:ea typeface="Segoe UI" pitchFamily="34" charset="0"/>
                <a:cs typeface="Segoe UI" pitchFamily="34" charset="0"/>
              </a:rPr>
              <a:t> to </a:t>
            </a:r>
            <a:r>
              <a:rPr lang="it-IT" dirty="0" err="1">
                <a:gradFill>
                  <a:gsLst>
                    <a:gs pos="0">
                      <a:srgbClr val="FFFFFF"/>
                    </a:gs>
                    <a:gs pos="100000">
                      <a:srgbClr val="FFFFFF"/>
                    </a:gs>
                  </a:gsLst>
                  <a:lin ang="5400000" scaled="0"/>
                </a:gradFill>
                <a:ea typeface="Segoe UI" pitchFamily="34" charset="0"/>
                <a:cs typeface="Segoe UI" pitchFamily="34" charset="0"/>
              </a:rPr>
              <a:t>increase</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understanding</a:t>
            </a:r>
            <a:endParaRPr lang="it-IT"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819689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Immagine 7">
            <a:extLst>
              <a:ext uri="{FF2B5EF4-FFF2-40B4-BE49-F238E27FC236}">
                <a16:creationId xmlns:a16="http://schemas.microsoft.com/office/drawing/2014/main" id="{82057C60-26FC-B7BC-2967-259E42ED49D9}"/>
              </a:ext>
            </a:extLst>
          </p:cNvPr>
          <p:cNvPicPr>
            <a:picLocks noChangeAspect="1"/>
          </p:cNvPicPr>
          <p:nvPr/>
        </p:nvPicPr>
        <p:blipFill>
          <a:blip r:embed="rId2"/>
          <a:stretch>
            <a:fillRect/>
          </a:stretch>
        </p:blipFill>
        <p:spPr>
          <a:xfrm>
            <a:off x="482600" y="1609216"/>
            <a:ext cx="8178799" cy="3639566"/>
          </a:xfrm>
          <a:prstGeom prst="rect">
            <a:avLst/>
          </a:prstGeom>
        </p:spPr>
      </p:pic>
      <p:sp>
        <p:nvSpPr>
          <p:cNvPr id="9" name="Segnaposto piè di pagina 3">
            <a:extLst>
              <a:ext uri="{FF2B5EF4-FFF2-40B4-BE49-F238E27FC236}">
                <a16:creationId xmlns:a16="http://schemas.microsoft.com/office/drawing/2014/main" id="{651745FE-8E4D-3D52-36D3-0665593EDB23}"/>
              </a:ext>
            </a:extLst>
          </p:cNvPr>
          <p:cNvSpPr>
            <a:spLocks noGrp="1"/>
          </p:cNvSpPr>
          <p:nvPr>
            <p:ph type="ftr" sz="quarter" idx="11"/>
          </p:nvPr>
        </p:nvSpPr>
        <p:spPr>
          <a:xfrm>
            <a:off x="366122" y="6286803"/>
            <a:ext cx="7196162" cy="519112"/>
          </a:xfrm>
        </p:spPr>
        <p:txBody>
          <a:bodyPr/>
          <a:lstStyle/>
          <a:p>
            <a:pPr>
              <a:defRPr/>
            </a:pPr>
            <a:r>
              <a:rPr lang="it-IT" altLang="en-US" dirty="0"/>
              <a:t>30/06/2023 – </a:t>
            </a:r>
            <a:r>
              <a:rPr lang="it-IT" altLang="en-US" dirty="0" err="1"/>
              <a:t>WorkingSoftware</a:t>
            </a:r>
            <a:endParaRPr lang="en-US" altLang="en-US" dirty="0"/>
          </a:p>
        </p:txBody>
      </p:sp>
    </p:spTree>
    <p:extLst>
      <p:ext uri="{BB962C8B-B14F-4D97-AF65-F5344CB8AC3E}">
        <p14:creationId xmlns:p14="http://schemas.microsoft.com/office/powerpoint/2010/main" val="41620544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olo 2"/>
          <p:cNvSpPr>
            <a:spLocks noGrp="1"/>
          </p:cNvSpPr>
          <p:nvPr>
            <p:ph type="ctrTitle" idx="4294967295"/>
          </p:nvPr>
        </p:nvSpPr>
        <p:spPr>
          <a:xfrm>
            <a:off x="417399" y="643467"/>
            <a:ext cx="8408193" cy="744836"/>
          </a:xfrm>
          <a:prstGeom prst="rect">
            <a:avLst/>
          </a:prstGeom>
        </p:spPr>
        <p:txBody>
          <a:bodyPr vert="horz" lIns="91440" tIns="45720" rIns="91440" bIns="45720" rtlCol="0" anchor="ctr">
            <a:normAutofit/>
          </a:bodyPr>
          <a:lstStyle/>
          <a:p>
            <a:pPr algn="ctr"/>
            <a:r>
              <a:rPr lang="en-US" sz="2800" kern="1200" dirty="0">
                <a:solidFill>
                  <a:schemeClr val="bg1"/>
                </a:solidFill>
                <a:latin typeface="+mj-lt"/>
                <a:ea typeface="+mj-ea"/>
                <a:cs typeface="+mj-cs"/>
              </a:rPr>
              <a:t>Hands-On Learning</a:t>
            </a:r>
          </a:p>
        </p:txBody>
      </p:sp>
      <p:pic>
        <p:nvPicPr>
          <p:cNvPr id="8" name="Immagine 7">
            <a:extLst>
              <a:ext uri="{FF2B5EF4-FFF2-40B4-BE49-F238E27FC236}">
                <a16:creationId xmlns:a16="http://schemas.microsoft.com/office/drawing/2014/main" id="{02CC0AE7-9E96-F456-F748-3B8F45EF5D0D}"/>
              </a:ext>
            </a:extLst>
          </p:cNvPr>
          <p:cNvPicPr>
            <a:picLocks noChangeAspect="1"/>
          </p:cNvPicPr>
          <p:nvPr/>
        </p:nvPicPr>
        <p:blipFill>
          <a:blip r:embed="rId2"/>
          <a:stretch>
            <a:fillRect/>
          </a:stretch>
        </p:blipFill>
        <p:spPr>
          <a:xfrm>
            <a:off x="482600" y="2195673"/>
            <a:ext cx="8178799" cy="3353306"/>
          </a:xfrm>
          <a:prstGeom prst="rect">
            <a:avLst/>
          </a:prstGeom>
        </p:spPr>
      </p:pic>
      <p:sp>
        <p:nvSpPr>
          <p:cNvPr id="2" name="Segnaposto piè di pagina 1"/>
          <p:cNvSpPr>
            <a:spLocks noGrp="1"/>
          </p:cNvSpPr>
          <p:nvPr>
            <p:ph type="ftr" sz="quarter" idx="10"/>
          </p:nvPr>
        </p:nvSpPr>
        <p:spPr>
          <a:xfrm>
            <a:off x="3028950" y="6356350"/>
            <a:ext cx="3086100" cy="365125"/>
          </a:xfrm>
        </p:spPr>
        <p:txBody>
          <a:bodyPr vert="horz" lIns="91440" tIns="45720" rIns="91440" bIns="45720" rtlCol="0" anchor="ctr">
            <a:normAutofit/>
          </a:bodyPr>
          <a:lstStyle/>
          <a:p>
            <a:pPr algn="ctr">
              <a:spcAft>
                <a:spcPts val="600"/>
              </a:spcAft>
              <a:defRPr/>
            </a:pPr>
            <a:r>
              <a:rPr lang="en-US" altLang="en-US" sz="1200" kern="1200">
                <a:solidFill>
                  <a:schemeClr val="tx1">
                    <a:tint val="75000"/>
                  </a:schemeClr>
                </a:solidFill>
                <a:latin typeface="+mn-lt"/>
                <a:ea typeface="+mn-ea"/>
                <a:cs typeface="+mn-cs"/>
              </a:rPr>
              <a:t>30/06/2023 – WorkingSoftware</a:t>
            </a:r>
          </a:p>
        </p:txBody>
      </p:sp>
    </p:spTree>
    <p:extLst>
      <p:ext uri="{BB962C8B-B14F-4D97-AF65-F5344CB8AC3E}">
        <p14:creationId xmlns:p14="http://schemas.microsoft.com/office/powerpoint/2010/main" val="28898415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pic>
        <p:nvPicPr>
          <p:cNvPr id="11" name="Immagine 10" descr="Immagine che contiene clipart, disegno, Cartoni animati, illustrazione&#10;&#10;Descrizione generata automaticamente">
            <a:extLst>
              <a:ext uri="{FF2B5EF4-FFF2-40B4-BE49-F238E27FC236}">
                <a16:creationId xmlns:a16="http://schemas.microsoft.com/office/drawing/2014/main" id="{97DA0AB0-6491-9FA7-3365-A70DFF855EFA}"/>
              </a:ext>
            </a:extLst>
          </p:cNvPr>
          <p:cNvPicPr>
            <a:picLocks noChangeAspect="1"/>
          </p:cNvPicPr>
          <p:nvPr/>
        </p:nvPicPr>
        <p:blipFill>
          <a:blip r:embed="rId2"/>
          <a:stretch>
            <a:fillRect/>
          </a:stretch>
        </p:blipFill>
        <p:spPr>
          <a:xfrm>
            <a:off x="279509" y="906463"/>
            <a:ext cx="4684542" cy="3786308"/>
          </a:xfrm>
          <a:prstGeom prst="rect">
            <a:avLst/>
          </a:prstGeom>
        </p:spPr>
      </p:pic>
      <p:sp>
        <p:nvSpPr>
          <p:cNvPr id="12" name="CasellaDiTesto 11">
            <a:extLst>
              <a:ext uri="{FF2B5EF4-FFF2-40B4-BE49-F238E27FC236}">
                <a16:creationId xmlns:a16="http://schemas.microsoft.com/office/drawing/2014/main" id="{C571A4CA-3BE6-B1C5-3A32-1DEE26402417}"/>
              </a:ext>
            </a:extLst>
          </p:cNvPr>
          <p:cNvSpPr txBox="1"/>
          <p:nvPr/>
        </p:nvSpPr>
        <p:spPr>
          <a:xfrm>
            <a:off x="433157" y="2291386"/>
            <a:ext cx="1044904" cy="683264"/>
          </a:xfrm>
          <a:prstGeom prst="rect">
            <a:avLst/>
          </a:prstGeom>
          <a:noFill/>
        </p:spPr>
        <p:txBody>
          <a:bodyPr wrap="square" lIns="182880" tIns="146304" rIns="182880" bIns="146304" rtlCol="0">
            <a:spAutoFit/>
          </a:bodyPr>
          <a:lstStyle/>
          <a:p>
            <a:pPr>
              <a:lnSpc>
                <a:spcPct val="90000"/>
              </a:lnSpc>
              <a:spcAft>
                <a:spcPts val="600"/>
              </a:spcAft>
            </a:pPr>
            <a:r>
              <a:rPr lang="it-IT" sz="1400" b="1" dirty="0"/>
              <a:t>App Service</a:t>
            </a:r>
          </a:p>
        </p:txBody>
      </p:sp>
      <p:sp>
        <p:nvSpPr>
          <p:cNvPr id="13" name="CasellaDiTesto 12">
            <a:extLst>
              <a:ext uri="{FF2B5EF4-FFF2-40B4-BE49-F238E27FC236}">
                <a16:creationId xmlns:a16="http://schemas.microsoft.com/office/drawing/2014/main" id="{F4A2FC72-BF4B-CC5E-4119-94241D45F0FF}"/>
              </a:ext>
            </a:extLst>
          </p:cNvPr>
          <p:cNvSpPr txBox="1"/>
          <p:nvPr/>
        </p:nvSpPr>
        <p:spPr>
          <a:xfrm>
            <a:off x="1157495" y="1200848"/>
            <a:ext cx="609993" cy="433965"/>
          </a:xfrm>
          <a:prstGeom prst="rect">
            <a:avLst/>
          </a:prstGeom>
          <a:noFill/>
        </p:spPr>
        <p:txBody>
          <a:bodyPr wrap="square" lIns="182880" tIns="146304" rIns="182880" bIns="146304" rtlCol="0">
            <a:spAutoFit/>
          </a:bodyPr>
          <a:lstStyle/>
          <a:p>
            <a:pPr>
              <a:lnSpc>
                <a:spcPct val="90000"/>
              </a:lnSpc>
              <a:spcAft>
                <a:spcPts val="600"/>
              </a:spcAft>
            </a:pPr>
            <a:r>
              <a:rPr lang="it-IT" sz="1000" b="1" dirty="0"/>
              <a:t>AKS</a:t>
            </a:r>
          </a:p>
        </p:txBody>
      </p:sp>
      <p:sp>
        <p:nvSpPr>
          <p:cNvPr id="14" name="CasellaDiTesto 13">
            <a:extLst>
              <a:ext uri="{FF2B5EF4-FFF2-40B4-BE49-F238E27FC236}">
                <a16:creationId xmlns:a16="http://schemas.microsoft.com/office/drawing/2014/main" id="{66D9A4D1-C516-908A-6553-36891A1339CA}"/>
              </a:ext>
            </a:extLst>
          </p:cNvPr>
          <p:cNvSpPr txBox="1"/>
          <p:nvPr/>
        </p:nvSpPr>
        <p:spPr>
          <a:xfrm>
            <a:off x="3729124" y="2461268"/>
            <a:ext cx="1208369" cy="683264"/>
          </a:xfrm>
          <a:prstGeom prst="rect">
            <a:avLst/>
          </a:prstGeom>
          <a:noFill/>
        </p:spPr>
        <p:txBody>
          <a:bodyPr wrap="square" lIns="182880" tIns="146304" rIns="182880" bIns="146304" rtlCol="0">
            <a:spAutoFit/>
          </a:bodyPr>
          <a:lstStyle/>
          <a:p>
            <a:pPr>
              <a:lnSpc>
                <a:spcPct val="90000"/>
              </a:lnSpc>
              <a:spcAft>
                <a:spcPts val="600"/>
              </a:spcAft>
            </a:pPr>
            <a:r>
              <a:rPr lang="it-IT" sz="1400" b="1" dirty="0"/>
              <a:t>Container App</a:t>
            </a:r>
          </a:p>
        </p:txBody>
      </p:sp>
      <p:sp>
        <p:nvSpPr>
          <p:cNvPr id="15" name="Ovale 14">
            <a:extLst>
              <a:ext uri="{FF2B5EF4-FFF2-40B4-BE49-F238E27FC236}">
                <a16:creationId xmlns:a16="http://schemas.microsoft.com/office/drawing/2014/main" id="{0F72D60E-1218-8D0B-4CB6-B7C6E57FE9CF}"/>
              </a:ext>
            </a:extLst>
          </p:cNvPr>
          <p:cNvSpPr/>
          <p:nvPr/>
        </p:nvSpPr>
        <p:spPr bwMode="auto">
          <a:xfrm>
            <a:off x="4572000" y="4322151"/>
            <a:ext cx="2819400" cy="18288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t>Azure Container Apps enables you to build serverless services based on containers</a:t>
            </a:r>
            <a:endParaRPr lang="it-IT" sz="1600" dirty="0">
              <a:gradFill>
                <a:gsLst>
                  <a:gs pos="0">
                    <a:srgbClr val="FFFFFF"/>
                  </a:gs>
                  <a:gs pos="100000">
                    <a:srgbClr val="FFFFFF"/>
                  </a:gs>
                </a:gsLst>
                <a:lin ang="5400000" scaled="0"/>
              </a:gradFill>
              <a:ea typeface="Segoe UI" pitchFamily="34" charset="0"/>
              <a:cs typeface="Segoe UI" pitchFamily="34" charset="0"/>
            </a:endParaRPr>
          </a:p>
        </p:txBody>
      </p:sp>
      <p:sp>
        <p:nvSpPr>
          <p:cNvPr id="16" name="Ovale 15">
            <a:extLst>
              <a:ext uri="{FF2B5EF4-FFF2-40B4-BE49-F238E27FC236}">
                <a16:creationId xmlns:a16="http://schemas.microsoft.com/office/drawing/2014/main" id="{C511134F-27AB-89A9-063F-1B833C191013}"/>
              </a:ext>
            </a:extLst>
          </p:cNvPr>
          <p:cNvSpPr/>
          <p:nvPr/>
        </p:nvSpPr>
        <p:spPr bwMode="auto">
          <a:xfrm>
            <a:off x="4653726" y="148630"/>
            <a:ext cx="3048000" cy="20665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t>Azure </a:t>
            </a:r>
            <a:r>
              <a:rPr lang="en-US" sz="1600" dirty="0" err="1"/>
              <a:t>AppService</a:t>
            </a:r>
            <a:r>
              <a:rPr lang="en-US" sz="1600" dirty="0"/>
              <a:t> provides fully managed hosting for web applications including websites and web APIs</a:t>
            </a:r>
            <a:endParaRPr lang="it-IT" sz="1600" dirty="0">
              <a:gradFill>
                <a:gsLst>
                  <a:gs pos="0">
                    <a:srgbClr val="FFFFFF"/>
                  </a:gs>
                  <a:gs pos="100000">
                    <a:srgbClr val="FFFFFF"/>
                  </a:gs>
                </a:gsLst>
                <a:lin ang="5400000" scaled="0"/>
              </a:gradFill>
              <a:ea typeface="Segoe UI" pitchFamily="34" charset="0"/>
              <a:cs typeface="Segoe UI" pitchFamily="34" charset="0"/>
            </a:endParaRPr>
          </a:p>
        </p:txBody>
      </p:sp>
      <p:sp>
        <p:nvSpPr>
          <p:cNvPr id="17" name="Ovale 16">
            <a:extLst>
              <a:ext uri="{FF2B5EF4-FFF2-40B4-BE49-F238E27FC236}">
                <a16:creationId xmlns:a16="http://schemas.microsoft.com/office/drawing/2014/main" id="{83B7DDC5-2AC4-3AC3-C521-A92990B0ACB2}"/>
              </a:ext>
            </a:extLst>
          </p:cNvPr>
          <p:cNvSpPr/>
          <p:nvPr/>
        </p:nvSpPr>
        <p:spPr bwMode="auto">
          <a:xfrm>
            <a:off x="6040376" y="2228455"/>
            <a:ext cx="3048000" cy="20665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t>Azure Kubernetes Service (AKS) </a:t>
            </a:r>
            <a:r>
              <a:rPr lang="en-US" dirty="0"/>
              <a:t>provides a fully managed Kubernetes option in Azure</a:t>
            </a:r>
            <a:endParaRPr lang="it-IT" sz="1600" dirty="0">
              <a:gradFill>
                <a:gsLst>
                  <a:gs pos="0">
                    <a:srgbClr val="FFFFFF"/>
                  </a:gs>
                  <a:gs pos="100000">
                    <a:srgbClr val="FFFFFF"/>
                  </a:gs>
                </a:gsLst>
                <a:lin ang="5400000" scaled="0"/>
              </a:gradFill>
              <a:ea typeface="Segoe UI" pitchFamily="34" charset="0"/>
              <a:cs typeface="Segoe UI" pitchFamily="34" charset="0"/>
            </a:endParaRPr>
          </a:p>
        </p:txBody>
      </p:sp>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spTree>
    <p:extLst>
      <p:ext uri="{BB962C8B-B14F-4D97-AF65-F5344CB8AC3E}">
        <p14:creationId xmlns:p14="http://schemas.microsoft.com/office/powerpoint/2010/main" val="4042800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5" grpId="0" animBg="1"/>
      <p:bldP spid="16" grpId="0" animBg="1"/>
      <p:bldP spid="1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18" name="Segnaposto piè di pagina 3">
            <a:extLst>
              <a:ext uri="{FF2B5EF4-FFF2-40B4-BE49-F238E27FC236}">
                <a16:creationId xmlns:a16="http://schemas.microsoft.com/office/drawing/2014/main" id="{3417833F-C6C0-D7CD-D267-121589D78E64}"/>
              </a:ext>
            </a:extLst>
          </p:cNvPr>
          <p:cNvSpPr txBox="1">
            <a:spLocks/>
          </p:cNvSpPr>
          <p:nvPr/>
        </p:nvSpPr>
        <p:spPr>
          <a:xfrm>
            <a:off x="366122" y="6286803"/>
            <a:ext cx="7196162" cy="519112"/>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it-IT" altLang="en-US"/>
              <a:t>30/06/2023 – WorkingSoftware</a:t>
            </a:r>
            <a:endParaRPr lang="en-US" altLang="en-US" dirty="0"/>
          </a:p>
        </p:txBody>
      </p:sp>
      <p:pic>
        <p:nvPicPr>
          <p:cNvPr id="2052" name="Picture 4" descr="Beers — Renton">
            <a:extLst>
              <a:ext uri="{FF2B5EF4-FFF2-40B4-BE49-F238E27FC236}">
                <a16:creationId xmlns:a16="http://schemas.microsoft.com/office/drawing/2014/main" id="{D776B399-6F22-8170-AA59-6019CD6A96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042680"/>
            <a:ext cx="9144000" cy="4623154"/>
          </a:xfrm>
          <a:prstGeom prst="rect">
            <a:avLst/>
          </a:prstGeom>
          <a:noFill/>
          <a:extLst>
            <a:ext uri="{909E8E84-426E-40DD-AFC4-6F175D3DCCD1}">
              <a14:hiddenFill xmlns:a14="http://schemas.microsoft.com/office/drawing/2010/main">
                <a:solidFill>
                  <a:srgbClr val="FFFFFF"/>
                </a:solidFill>
              </a14:hiddenFill>
            </a:ext>
          </a:extLst>
        </p:spPr>
      </p:pic>
      <p:sp>
        <p:nvSpPr>
          <p:cNvPr id="2" name="Titolo 5">
            <a:extLst>
              <a:ext uri="{FF2B5EF4-FFF2-40B4-BE49-F238E27FC236}">
                <a16:creationId xmlns:a16="http://schemas.microsoft.com/office/drawing/2014/main" id="{6C222E50-6BA7-55FF-4E3B-AED7DCA63AEC}"/>
              </a:ext>
            </a:extLst>
          </p:cNvPr>
          <p:cNvSpPr txBox="1">
            <a:spLocks/>
          </p:cNvSpPr>
          <p:nvPr/>
        </p:nvSpPr>
        <p:spPr>
          <a:xfrm>
            <a:off x="472875" y="778004"/>
            <a:ext cx="8198250" cy="10952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sz="3200" b="1" dirty="0" err="1">
                <a:latin typeface="Open Sans" panose="020B0606030504020204" pitchFamily="34" charset="0"/>
                <a:ea typeface="Open Sans" panose="020B0606030504020204" pitchFamily="34" charset="0"/>
                <a:cs typeface="Open Sans" panose="020B0606030504020204" pitchFamily="34" charset="0"/>
              </a:rPr>
              <a:t>Deploy</a:t>
            </a:r>
            <a:r>
              <a:rPr lang="it-IT" sz="3200" b="1" dirty="0">
                <a:latin typeface="Open Sans" panose="020B0606030504020204" pitchFamily="34" charset="0"/>
                <a:ea typeface="Open Sans" panose="020B0606030504020204" pitchFamily="34" charset="0"/>
                <a:cs typeface="Open Sans" panose="020B0606030504020204" pitchFamily="34" charset="0"/>
              </a:rPr>
              <a:t> Time</a:t>
            </a:r>
          </a:p>
        </p:txBody>
      </p:sp>
    </p:spTree>
    <p:extLst>
      <p:ext uri="{BB962C8B-B14F-4D97-AF65-F5344CB8AC3E}">
        <p14:creationId xmlns:p14="http://schemas.microsoft.com/office/powerpoint/2010/main" val="1297411924"/>
      </p:ext>
    </p:extLst>
  </p:cSld>
  <p:clrMapOvr>
    <a:masterClrMapping/>
  </p:clrMapOvr>
</p:sld>
</file>

<file path=ppt/theme/theme1.xml><?xml version="1.0" encoding="utf-8"?>
<a:theme xmlns:a="http://schemas.openxmlformats.org/drawingml/2006/main" name="Tema I3">
  <a:themeElements>
    <a:clrScheme name="Tema di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i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i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818</TotalTime>
  <Words>2180</Words>
  <Application>Microsoft Macintosh PowerPoint</Application>
  <PresentationFormat>On-screen Show (4:3)</PresentationFormat>
  <Paragraphs>215</Paragraphs>
  <Slides>32</Slides>
  <Notes>26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Calibri Light</vt:lpstr>
      <vt:lpstr>Arial</vt:lpstr>
      <vt:lpstr>Open Sans</vt:lpstr>
      <vt:lpstr>Söhne</vt:lpstr>
      <vt:lpstr>Calibri</vt:lpstr>
      <vt:lpstr>Open Sans Light</vt:lpstr>
      <vt:lpstr>Tema I3</vt:lpstr>
      <vt:lpstr>Affondiamo i microservizi nella Birra</vt:lpstr>
      <vt:lpstr>PowerPoint Presentation</vt:lpstr>
      <vt:lpstr>NewVantage Report</vt:lpstr>
      <vt:lpstr>NewVantage Report</vt:lpstr>
      <vt:lpstr>PowerPoint Presentation</vt:lpstr>
      <vt:lpstr>PowerPoint Presentation</vt:lpstr>
      <vt:lpstr>Hands-On Learning</vt:lpstr>
      <vt:lpstr>Failure Symptoms</vt:lpstr>
      <vt:lpstr>Failure Symptoms</vt:lpstr>
      <vt:lpstr>PowerPoint Presentation</vt:lpstr>
      <vt:lpstr>Failure Symptoms</vt:lpstr>
      <vt:lpstr>Failure Symptoms</vt:lpstr>
      <vt:lpstr>Failure Symptoms</vt:lpstr>
      <vt:lpstr>Failure Symptoms</vt:lpstr>
      <vt:lpstr>Failure Symptoms</vt:lpstr>
      <vt:lpstr>Failure Symptoms</vt:lpstr>
      <vt:lpstr>Failure Symptoms</vt:lpstr>
      <vt:lpstr>Failure Symptoms</vt:lpstr>
      <vt:lpstr>Failure Symptoms</vt:lpstr>
      <vt:lpstr>Failure Symptoms</vt:lpstr>
      <vt:lpstr>Failure Symptoms</vt:lpstr>
      <vt:lpstr>Failure Symptoms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Chierichetti Diego (Chi)</dc:creator>
  <cp:lastModifiedBy>De Simone Christian</cp:lastModifiedBy>
  <cp:revision>127</cp:revision>
  <dcterms:created xsi:type="dcterms:W3CDTF">2017-02-20T14:14:58Z</dcterms:created>
  <dcterms:modified xsi:type="dcterms:W3CDTF">2023-06-28T20:09:15Z</dcterms:modified>
</cp:coreProperties>
</file>

<file path=docProps/thumbnail.jpeg>
</file>